
<file path=[Content_Types].xml><?xml version="1.0" encoding="utf-8"?>
<Types xmlns="http://schemas.openxmlformats.org/package/2006/content-types">
  <Default Extension="xml" ContentType="application/xml"/>
  <Default Extension="jpeg" ContentType="image/jpeg"/>
  <Default Extension="jpg" ContentType="image/jpeg"/>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33"/>
  </p:notesMasterIdLst>
  <p:sldIdLst>
    <p:sldId id="256" r:id="rId2"/>
    <p:sldId id="298" r:id="rId3"/>
    <p:sldId id="307" r:id="rId4"/>
    <p:sldId id="285" r:id="rId5"/>
    <p:sldId id="259" r:id="rId6"/>
    <p:sldId id="260" r:id="rId7"/>
    <p:sldId id="291" r:id="rId8"/>
    <p:sldId id="297" r:id="rId9"/>
    <p:sldId id="288" r:id="rId10"/>
    <p:sldId id="264" r:id="rId11"/>
    <p:sldId id="292" r:id="rId12"/>
    <p:sldId id="278" r:id="rId13"/>
    <p:sldId id="286" r:id="rId14"/>
    <p:sldId id="269" r:id="rId15"/>
    <p:sldId id="301" r:id="rId16"/>
    <p:sldId id="302" r:id="rId17"/>
    <p:sldId id="284" r:id="rId18"/>
    <p:sldId id="300" r:id="rId19"/>
    <p:sldId id="283" r:id="rId20"/>
    <p:sldId id="287" r:id="rId21"/>
    <p:sldId id="304" r:id="rId22"/>
    <p:sldId id="303" r:id="rId23"/>
    <p:sldId id="267" r:id="rId24"/>
    <p:sldId id="305" r:id="rId25"/>
    <p:sldId id="306" r:id="rId26"/>
    <p:sldId id="279" r:id="rId27"/>
    <p:sldId id="270" r:id="rId28"/>
    <p:sldId id="274" r:id="rId29"/>
    <p:sldId id="271" r:id="rId30"/>
    <p:sldId id="272" r:id="rId31"/>
    <p:sldId id="273"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202"/>
    <a:srgbClr val="008000"/>
    <a:srgbClr val="6666FF"/>
    <a:srgbClr val="FFFCC1"/>
  </p:clrMru>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1909" autoAdjust="0"/>
    <p:restoredTop sz="97084" autoAdjust="0"/>
  </p:normalViewPr>
  <p:slideViewPr>
    <p:cSldViewPr snapToGrid="0" snapToObjects="1">
      <p:cViewPr>
        <p:scale>
          <a:sx n="85" d="100"/>
          <a:sy n="85" d="100"/>
        </p:scale>
        <p:origin x="-1576" y="-328"/>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slide" Target="slides/slide26.xml"/><Relationship Id="rId28" Type="http://schemas.openxmlformats.org/officeDocument/2006/relationships/slide" Target="slides/slide27.xml"/><Relationship Id="rId29" Type="http://schemas.openxmlformats.org/officeDocument/2006/relationships/slide" Target="slides/slide2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30" Type="http://schemas.openxmlformats.org/officeDocument/2006/relationships/slide" Target="slides/slide29.xml"/><Relationship Id="rId31" Type="http://schemas.openxmlformats.org/officeDocument/2006/relationships/slide" Target="slides/slide30.xml"/><Relationship Id="rId32" Type="http://schemas.openxmlformats.org/officeDocument/2006/relationships/slide" Target="slides/slide31.xml"/><Relationship Id="rId9" Type="http://schemas.openxmlformats.org/officeDocument/2006/relationships/slide" Target="slides/slide8.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33" Type="http://schemas.openxmlformats.org/officeDocument/2006/relationships/notesMaster" Target="notesMasters/notesMaster1.xml"/><Relationship Id="rId34" Type="http://schemas.openxmlformats.org/officeDocument/2006/relationships/printerSettings" Target="printerSettings/printerSettings1.bin"/><Relationship Id="rId35" Type="http://schemas.openxmlformats.org/officeDocument/2006/relationships/presProps" Target="presProps.xml"/><Relationship Id="rId36" Type="http://schemas.openxmlformats.org/officeDocument/2006/relationships/viewProps" Target="viewProp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37" Type="http://schemas.openxmlformats.org/officeDocument/2006/relationships/theme" Target="theme/theme1.xml"/><Relationship Id="rId3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947AF7-8D26-4D42-ACD0-7A2018487174}" type="datetimeFigureOut">
              <a:rPr lang="en-US" smtClean="0"/>
              <a:t>2/19/18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86F11F-EC2A-4F4E-B6EA-B8510E97C5C8}" type="slidenum">
              <a:rPr lang="en-US" smtClean="0"/>
              <a:t>‹#›</a:t>
            </a:fld>
            <a:endParaRPr lang="en-US"/>
          </a:p>
        </p:txBody>
      </p:sp>
    </p:spTree>
    <p:extLst>
      <p:ext uri="{BB962C8B-B14F-4D97-AF65-F5344CB8AC3E}">
        <p14:creationId xmlns:p14="http://schemas.microsoft.com/office/powerpoint/2010/main" val="4269344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7.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6.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7.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8.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9.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0.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a:t>
            </a:r>
            <a:r>
              <a:rPr lang="en-US" baseline="0" dirty="0" smtClean="0"/>
              <a:t> the title </a:t>
            </a:r>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a:t>
            </a:fld>
            <a:endParaRPr lang="en-US"/>
          </a:p>
        </p:txBody>
      </p:sp>
    </p:spTree>
    <p:extLst>
      <p:ext uri="{BB962C8B-B14F-4D97-AF65-F5344CB8AC3E}">
        <p14:creationId xmlns:p14="http://schemas.microsoft.com/office/powerpoint/2010/main" val="3726776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 typeface="Arial"/>
              <a:buNone/>
            </a:pPr>
            <a:r>
              <a:rPr lang="en-US" dirty="0" smtClean="0"/>
              <a:t>A</a:t>
            </a:r>
            <a:r>
              <a:rPr lang="en-US" baseline="0" dirty="0" smtClean="0"/>
              <a:t> non-profit, the Puget Sound Restoration Fund, is group carrying out this restoration program. They have been producing seed since 2010, and in the 8 years since have grown considerably, and now operate out of a brand new hatchery on a NOAA research station. </a:t>
            </a:r>
            <a:r>
              <a:rPr lang="en-US" baseline="0" dirty="0" smtClean="0"/>
              <a:t>They have developed and refined practices specific to this </a:t>
            </a:r>
            <a:r>
              <a:rPr lang="en-US" baseline="0" dirty="0" smtClean="0"/>
              <a:t>species, and have become very successful. </a:t>
            </a:r>
            <a:endParaRPr lang="en-US" baseline="0" dirty="0" smtClean="0"/>
          </a:p>
          <a:p>
            <a:pPr marL="171450" indent="-171450">
              <a:buFont typeface="Arial"/>
              <a:buChar char="•"/>
            </a:pPr>
            <a:r>
              <a:rPr lang="en-US" baseline="0" dirty="0" smtClean="0"/>
              <a:t>2017 p</a:t>
            </a:r>
            <a:r>
              <a:rPr lang="en-US" dirty="0" smtClean="0"/>
              <a:t>roduced ~4.8 million Olympia oyster seed</a:t>
            </a:r>
          </a:p>
          <a:p>
            <a:pPr marL="0" indent="0">
              <a:buFont typeface="Arial"/>
              <a:buNone/>
            </a:pPr>
            <a:endParaRPr lang="en-US" dirty="0" smtClean="0"/>
          </a:p>
          <a:p>
            <a:pPr marL="0" indent="0">
              <a:buFont typeface="Arial"/>
              <a:buNone/>
            </a:pPr>
            <a:r>
              <a:rPr lang="en-US" baseline="0" dirty="0" smtClean="0"/>
              <a:t>They practice strict biosecurity protocols, they only breed oysters that have been collected from the same site, and only use sane broodstock once. They also do not strip spawn. </a:t>
            </a:r>
          </a:p>
        </p:txBody>
      </p:sp>
      <p:sp>
        <p:nvSpPr>
          <p:cNvPr id="4" name="Slide Number Placeholder 3"/>
          <p:cNvSpPr>
            <a:spLocks noGrp="1"/>
          </p:cNvSpPr>
          <p:nvPr>
            <p:ph type="sldNum" sz="quarter" idx="10"/>
          </p:nvPr>
        </p:nvSpPr>
        <p:spPr/>
        <p:txBody>
          <a:bodyPr/>
          <a:lstStyle/>
          <a:p>
            <a:fld id="{6F86F11F-EC2A-4F4E-B6EA-B8510E97C5C8}" type="slidenum">
              <a:rPr lang="en-US" smtClean="0"/>
              <a:t>10</a:t>
            </a:fld>
            <a:endParaRPr lang="en-US"/>
          </a:p>
        </p:txBody>
      </p:sp>
    </p:spTree>
    <p:extLst>
      <p:ext uri="{BB962C8B-B14F-4D97-AF65-F5344CB8AC3E}">
        <p14:creationId xmlns:p14="http://schemas.microsoft.com/office/powerpoint/2010/main" val="1039021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I’m going to show you a couple different breeding methods, and have you predict which one produces oysters with greater genetic diversity. </a:t>
            </a:r>
          </a:p>
          <a:p>
            <a:pPr marL="0" marR="0" indent="0" algn="l" defTabSz="457200" rtl="0" eaLnBrk="1" fontAlgn="auto" latinLnBrk="0" hangingPunct="1">
              <a:lnSpc>
                <a:spcPct val="100000"/>
              </a:lnSpc>
              <a:spcBef>
                <a:spcPts val="0"/>
              </a:spcBef>
              <a:spcAft>
                <a:spcPts val="0"/>
              </a:spcAft>
              <a:buClrTx/>
              <a:buSzTx/>
              <a:buFontTx/>
              <a:buNone/>
              <a:tabLst/>
              <a:defRPr/>
            </a:pPr>
            <a:endParaRPr lang="is-I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Before I do, I’ll briefly describe the genetic tool that we have used in this project. </a:t>
            </a:r>
            <a:endParaRPr lang="en-US" dirty="0" smtClean="0"/>
          </a:p>
          <a:p>
            <a:r>
              <a:rPr lang="en-US" dirty="0" smtClean="0"/>
              <a:t>Microsatellite markers</a:t>
            </a:r>
            <a:r>
              <a:rPr lang="en-US" baseline="0" dirty="0" smtClean="0"/>
              <a:t> were used t</a:t>
            </a:r>
            <a:r>
              <a:rPr lang="en-US" dirty="0" smtClean="0"/>
              <a:t>o measure how</a:t>
            </a:r>
            <a:r>
              <a:rPr lang="en-US" baseline="0" dirty="0" smtClean="0"/>
              <a:t> effective the breeding methods are at maintaining 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Microsatellites </a:t>
            </a:r>
            <a:r>
              <a:rPr lang="en-US" baseline="0" dirty="0" smtClean="0"/>
              <a:t>are useful for genotyping. They are basically very short DNA sequences that are repeated, and the number of times they repeat are genetically passed between generations, and we call this an allele (or trait – much like </a:t>
            </a:r>
            <a:r>
              <a:rPr lang="en-US" baseline="0" smtClean="0"/>
              <a:t>eye color, but without a physical diff)</a:t>
            </a:r>
            <a:r>
              <a:rPr lang="en-US" baseline="0" dirty="0" smtClean="0"/>
              <a:t>. Microsatellite are a relatively cheap way to do genetic testing. They are often used in paternity tests, and forensic.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is-I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Now that you have an idea what tool we are using, I’m going to show you 2 different breeding methods that we have used, and then I’ll take a poll to see which one you think produces more diverse oysters. </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6F86F11F-EC2A-4F4E-B6EA-B8510E97C5C8}" type="slidenum">
              <a:rPr lang="en-US" smtClean="0"/>
              <a:t>11</a:t>
            </a:fld>
            <a:endParaRPr lang="en-US"/>
          </a:p>
        </p:txBody>
      </p:sp>
    </p:spTree>
    <p:extLst>
      <p:ext uri="{BB962C8B-B14F-4D97-AF65-F5344CB8AC3E}">
        <p14:creationId xmlns:p14="http://schemas.microsoft.com/office/powerpoint/2010/main" val="75874086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Breeding</a:t>
            </a:r>
            <a:r>
              <a:rPr lang="en-US" baseline="0" dirty="0" smtClean="0"/>
              <a:t> method A: mass volitional spawning </a:t>
            </a:r>
          </a:p>
          <a:p>
            <a:r>
              <a:rPr lang="en-US" baseline="0" dirty="0" smtClean="0"/>
              <a:t>All broodstock go into one large tank, the oysters induced to spawn over ~1-2 months, and hatchery staff collects larvae. </a:t>
            </a:r>
            <a:endParaRPr lang="en-US" dirty="0" smtClean="0"/>
          </a:p>
          <a:p>
            <a:r>
              <a:rPr lang="en-US" dirty="0" smtClean="0"/>
              <a:t>No control over the number of</a:t>
            </a:r>
            <a:r>
              <a:rPr lang="en-US" baseline="0" dirty="0" smtClean="0"/>
              <a:t> crosses, and therefore larvae are not grown in separate families</a:t>
            </a:r>
            <a:endParaRPr lang="en-US" dirty="0" smtClean="0"/>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12</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Breeding method</a:t>
            </a:r>
            <a:r>
              <a:rPr lang="en-US" baseline="0" dirty="0" smtClean="0"/>
              <a:t> B: spawns in 10 families, with 20-25 oysters per family. </a:t>
            </a:r>
          </a:p>
          <a:p>
            <a:r>
              <a:rPr lang="en-US" baseline="0" dirty="0" smtClean="0"/>
              <a:t>Larvae are also reared separately, by family.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 many of you think that method B produces seed with higher genetic diversity? More families? </a:t>
            </a:r>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13</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is histogram of </a:t>
            </a:r>
            <a:r>
              <a:rPr lang="en-US" baseline="0" dirty="0" smtClean="0"/>
              <a:t>microsatellite markers data, where </a:t>
            </a:r>
            <a:r>
              <a:rPr lang="en-US" dirty="0" smtClean="0"/>
              <a:t>diversity is very</a:t>
            </a:r>
            <a:r>
              <a:rPr lang="en-US" baseline="0" dirty="0" smtClean="0"/>
              <a:t> poor compared to </a:t>
            </a:r>
            <a:r>
              <a:rPr lang="en-US" dirty="0" smtClean="0"/>
              <a:t>wild stock.  Worst case scenario all are brothers &amp; sisters (2 alleles) Best case scenario, looks same as wild. </a:t>
            </a:r>
          </a:p>
          <a:p>
            <a:endParaRPr lang="en-US" dirty="0" smtClean="0"/>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14</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Here is histogram of </a:t>
            </a:r>
            <a:r>
              <a:rPr lang="en-US" baseline="0" dirty="0" smtClean="0"/>
              <a:t>microsatellite markers data, where </a:t>
            </a:r>
            <a:r>
              <a:rPr lang="en-US" dirty="0" smtClean="0"/>
              <a:t>diversity is very</a:t>
            </a:r>
            <a:r>
              <a:rPr lang="en-US" baseline="0" dirty="0" smtClean="0"/>
              <a:t> poor compared to </a:t>
            </a:r>
            <a:r>
              <a:rPr lang="en-US" dirty="0" smtClean="0"/>
              <a:t>wild stock.  Worst case scenario all are brothers &amp; sisters (2 alleles) Best case scenario, looks same as wild. </a:t>
            </a:r>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15</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a:t>
            </a:r>
            <a:r>
              <a:rPr lang="en-US" baseline="0" dirty="0" smtClean="0"/>
              <a:t> of you familiar with microsatellite testing, here’s the frequency distribution of alleles for one of the microsatellite loci; what we’re looking for is a similar distribution for both hatchery &amp; wild, with equal variance.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16</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bucket</a:t>
            </a:r>
            <a:r>
              <a:rPr lang="en-US" baseline="0" dirty="0" smtClean="0"/>
              <a:t> method was actually used first few years of the program, 2010-2014, and microsatellite testing showed that it was not producing offspring as diverse as wild. </a:t>
            </a:r>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17</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a:t>
            </a:r>
            <a:r>
              <a:rPr lang="en-US" baseline="0" dirty="0" smtClean="0"/>
              <a:t> of you familiar with microsatellite testing, here’s the frequency distribution of alleles for one of the microsatellite loci; what we’re looking for is a similar distribution for both hatchery &amp; wild, with equal variance.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18</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19</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Question I’ll be addressing today, </a:t>
            </a:r>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p:txBody>
      </p:sp>
      <p:sp>
        <p:nvSpPr>
          <p:cNvPr id="4" name="Slide Number Placeholder 3"/>
          <p:cNvSpPr>
            <a:spLocks noGrp="1"/>
          </p:cNvSpPr>
          <p:nvPr>
            <p:ph type="sldNum" sz="quarter" idx="10"/>
          </p:nvPr>
        </p:nvSpPr>
        <p:spPr/>
        <p:txBody>
          <a:bodyPr/>
          <a:lstStyle/>
          <a:p>
            <a:fld id="{6F86F11F-EC2A-4F4E-B6EA-B8510E97C5C8}" type="slidenum">
              <a:rPr lang="en-US" smtClean="0"/>
              <a:t>2</a:t>
            </a:fld>
            <a:endParaRPr lang="en-US"/>
          </a:p>
        </p:txBody>
      </p:sp>
    </p:spTree>
    <p:extLst>
      <p:ext uri="{BB962C8B-B14F-4D97-AF65-F5344CB8AC3E}">
        <p14:creationId xmlns:p14="http://schemas.microsoft.com/office/powerpoint/2010/main" val="758740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p:txBody>
      </p:sp>
      <p:sp>
        <p:nvSpPr>
          <p:cNvPr id="4" name="Slide Number Placeholder 3"/>
          <p:cNvSpPr>
            <a:spLocks noGrp="1"/>
          </p:cNvSpPr>
          <p:nvPr>
            <p:ph type="sldNum" sz="quarter" idx="10"/>
          </p:nvPr>
        </p:nvSpPr>
        <p:spPr/>
        <p:txBody>
          <a:bodyPr/>
          <a:lstStyle/>
          <a:p>
            <a:fld id="{6F86F11F-EC2A-4F4E-B6EA-B8510E97C5C8}" type="slidenum">
              <a:rPr lang="en-US" smtClean="0"/>
              <a:t>20</a:t>
            </a:fld>
            <a:endParaRPr lang="en-US"/>
          </a:p>
        </p:txBody>
      </p:sp>
    </p:spTree>
    <p:extLst>
      <p:ext uri="{BB962C8B-B14F-4D97-AF65-F5344CB8AC3E}">
        <p14:creationId xmlns:p14="http://schemas.microsoft.com/office/powerpoint/2010/main" val="75874086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Change</a:t>
            </a:r>
            <a:r>
              <a:rPr lang="en-US" baseline="0" dirty="0" smtClean="0"/>
              <a:t> the title </a:t>
            </a:r>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21</a:t>
            </a:fld>
            <a:endParaRPr lang="en-US"/>
          </a:p>
        </p:txBody>
      </p:sp>
    </p:spTree>
    <p:extLst>
      <p:ext uri="{BB962C8B-B14F-4D97-AF65-F5344CB8AC3E}">
        <p14:creationId xmlns:p14="http://schemas.microsoft.com/office/powerpoint/2010/main" val="37267768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continue</a:t>
            </a:r>
            <a:r>
              <a:rPr lang="en-US" baseline="0" dirty="0" smtClean="0"/>
              <a:t> = quick lesson on the </a:t>
            </a:r>
            <a:r>
              <a:rPr lang="en-US" baseline="0" dirty="0" err="1" smtClean="0"/>
              <a:t>olympia</a:t>
            </a:r>
            <a:r>
              <a:rPr lang="en-US" baseline="0" dirty="0" smtClean="0"/>
              <a:t> oyster life cycle </a:t>
            </a:r>
          </a:p>
          <a:p>
            <a:r>
              <a:rPr lang="en-US" baseline="0" dirty="0" smtClean="0"/>
              <a:t>Females are brooders. Females do not broadcast spawn their eggs, but males do. Males release sperm, females filter them in and fertilize their eggs, then the embryos develop, larvae are maintained by the female in their mantle cavity until they have a fully formed shell, then they are released into the water. </a:t>
            </a:r>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23</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smtClean="0"/>
          </a:p>
          <a:p>
            <a:endParaRPr lang="en-US" dirty="0" smtClean="0"/>
          </a:p>
          <a:p>
            <a:r>
              <a:rPr lang="en-US" dirty="0" smtClean="0"/>
              <a:t>CHANGE: </a:t>
            </a:r>
          </a:p>
          <a:p>
            <a:r>
              <a:rPr lang="en-US" dirty="0" smtClean="0"/>
              <a:t>Different image </a:t>
            </a:r>
          </a:p>
          <a:p>
            <a:r>
              <a:rPr lang="en-US" dirty="0" smtClean="0"/>
              <a:t>Show</a:t>
            </a:r>
            <a:r>
              <a:rPr lang="en-US" baseline="0" dirty="0" smtClean="0"/>
              <a:t> where populations are now</a:t>
            </a:r>
          </a:p>
          <a:p>
            <a:r>
              <a:rPr lang="en-US" baseline="0" dirty="0" smtClean="0"/>
              <a:t>This is where Puget Sound is, WA state</a:t>
            </a:r>
          </a:p>
          <a:p>
            <a:r>
              <a:rPr lang="en-US" baseline="0" dirty="0" smtClean="0"/>
              <a:t>Citation texts way too big </a:t>
            </a:r>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24</a:t>
            </a:fld>
            <a:endParaRPr lang="en-US"/>
          </a:p>
        </p:txBody>
      </p:sp>
    </p:spTree>
    <p:extLst>
      <p:ext uri="{BB962C8B-B14F-4D97-AF65-F5344CB8AC3E}">
        <p14:creationId xmlns:p14="http://schemas.microsoft.com/office/powerpoint/2010/main" val="7450047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sz="1200" kern="1200" dirty="0" smtClean="0">
                <a:solidFill>
                  <a:schemeClr val="tx1"/>
                </a:solidFill>
                <a:effectLst/>
                <a:latin typeface="+mn-lt"/>
                <a:ea typeface="+mn-ea"/>
                <a:cs typeface="+mn-cs"/>
              </a:rPr>
              <a:t>Survey: intertidal populations</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at </a:t>
            </a:r>
            <a:r>
              <a:rPr lang="en-US" sz="1200" b="1" kern="1200" dirty="0" smtClean="0">
                <a:solidFill>
                  <a:schemeClr val="tx1"/>
                </a:solidFill>
                <a:effectLst/>
                <a:latin typeface="+mn-lt"/>
                <a:ea typeface="+mn-ea"/>
                <a:cs typeface="+mn-cs"/>
              </a:rPr>
              <a:t>24 historical sites</a:t>
            </a:r>
            <a:r>
              <a:rPr lang="en-US" sz="1200" b="0" kern="1200" baseline="0" dirty="0" smtClean="0">
                <a:solidFill>
                  <a:schemeClr val="tx1"/>
                </a:solidFill>
                <a:effectLst/>
                <a:latin typeface="+mn-lt"/>
                <a:ea typeface="+mn-ea"/>
                <a:cs typeface="+mn-cs"/>
              </a:rPr>
              <a:t> to</a:t>
            </a:r>
            <a:r>
              <a:rPr lang="en-US" sz="1200" kern="1200" dirty="0" smtClean="0">
                <a:solidFill>
                  <a:schemeClr val="tx1"/>
                </a:solidFill>
                <a:effectLst/>
                <a:latin typeface="+mn-lt"/>
                <a:ea typeface="+mn-ea"/>
                <a:cs typeface="+mn-cs"/>
              </a:rPr>
              <a:t> establish presence/absence,</a:t>
            </a:r>
            <a:r>
              <a:rPr lang="en-US" sz="1200" kern="1200" baseline="0" dirty="0" smtClean="0">
                <a:solidFill>
                  <a:schemeClr val="tx1"/>
                </a:solidFill>
                <a:effectLst/>
                <a:latin typeface="+mn-lt"/>
                <a:ea typeface="+mn-ea"/>
                <a:cs typeface="+mn-cs"/>
              </a:rPr>
              <a:t> </a:t>
            </a:r>
            <a:r>
              <a:rPr lang="en-US" sz="1200" kern="1200" dirty="0" smtClean="0">
                <a:solidFill>
                  <a:schemeClr val="tx1"/>
                </a:solidFill>
                <a:effectLst/>
                <a:latin typeface="+mn-lt"/>
                <a:ea typeface="+mn-ea"/>
                <a:cs typeface="+mn-cs"/>
              </a:rPr>
              <a:t>density</a:t>
            </a:r>
            <a:r>
              <a:rPr lang="en-US" sz="1200" kern="1200" baseline="0" dirty="0" smtClean="0">
                <a:solidFill>
                  <a:schemeClr val="tx1"/>
                </a:solidFill>
                <a:effectLst/>
                <a:latin typeface="+mn-lt"/>
                <a:ea typeface="+mn-ea"/>
                <a:cs typeface="+mn-cs"/>
              </a:rPr>
              <a:t> &amp;</a:t>
            </a:r>
            <a:r>
              <a:rPr lang="en-US" sz="1200" kern="1200" dirty="0" smtClean="0">
                <a:solidFill>
                  <a:schemeClr val="tx1"/>
                </a:solidFill>
                <a:effectLst/>
                <a:latin typeface="+mn-lt"/>
                <a:ea typeface="+mn-ea"/>
                <a:cs typeface="+mn-cs"/>
              </a:rPr>
              <a:t> % cover data. </a:t>
            </a:r>
            <a:r>
              <a:rPr lang="en-US" sz="1200" b="1" kern="1200" dirty="0" smtClean="0">
                <a:solidFill>
                  <a:schemeClr val="tx1"/>
                </a:solidFill>
                <a:effectLst/>
                <a:latin typeface="+mn-lt"/>
                <a:ea typeface="+mn-ea"/>
                <a:cs typeface="+mn-cs"/>
              </a:rPr>
              <a:t>Average MAX DENSITIES</a:t>
            </a:r>
            <a:r>
              <a:rPr lang="en-US" sz="1200" b="1" kern="1200" baseline="0" dirty="0" smtClean="0">
                <a:solidFill>
                  <a:schemeClr val="tx1"/>
                </a:solidFill>
                <a:effectLst/>
                <a:latin typeface="+mn-lt"/>
                <a:ea typeface="+mn-ea"/>
                <a:cs typeface="+mn-cs"/>
              </a:rPr>
              <a:t> </a:t>
            </a:r>
            <a:r>
              <a:rPr lang="en-US" sz="1200" b="1" kern="1200" dirty="0" smtClean="0">
                <a:solidFill>
                  <a:schemeClr val="tx1"/>
                </a:solidFill>
                <a:effectLst/>
                <a:latin typeface="+mn-lt"/>
                <a:ea typeface="+mn-ea"/>
                <a:cs typeface="+mn-cs"/>
              </a:rPr>
              <a:t>ranged from 0.0–36.7 ± 12.1 oysters per 0.25 m2</a:t>
            </a:r>
            <a:r>
              <a:rPr lang="en-US" sz="1200" kern="1200" dirty="0" smtClean="0">
                <a:solidFill>
                  <a:schemeClr val="tx1"/>
                </a:solidFill>
                <a:effectLst/>
                <a:latin typeface="+mn-lt"/>
                <a:ea typeface="+mn-ea"/>
                <a:cs typeface="+mn-cs"/>
              </a:rPr>
              <a:t>. In southern California, intertidal populations were present in all bays and estuaries south of Morro Bay and most showed evidence of regular recruitment. Thus, </a:t>
            </a:r>
            <a:r>
              <a:rPr lang="en-US" sz="1200" b="1" kern="1200" dirty="0" smtClean="0">
                <a:solidFill>
                  <a:schemeClr val="tx1"/>
                </a:solidFill>
                <a:effectLst/>
                <a:latin typeface="+mn-lt"/>
                <a:ea typeface="+mn-ea"/>
                <a:cs typeface="+mn-cs"/>
              </a:rPr>
              <a:t>all southern California sites could present favorable opportunities for restoration projects</a:t>
            </a:r>
            <a:r>
              <a:rPr lang="en-US" sz="1200" kern="1200" dirty="0" smtClean="0">
                <a:solidFill>
                  <a:schemeClr val="tx1"/>
                </a:solidFill>
                <a:effectLst/>
                <a:latin typeface="+mn-lt"/>
                <a:ea typeface="+mn-ea"/>
                <a:cs typeface="+mn-cs"/>
              </a:rPr>
              <a:t>. At the north end of the range, intertidal populations were more often absent from sites, though there was evidence of </a:t>
            </a:r>
            <a:r>
              <a:rPr lang="en-US" sz="1200" kern="1200" dirty="0" err="1" smtClean="0">
                <a:solidFill>
                  <a:schemeClr val="tx1"/>
                </a:solidFill>
                <a:effectLst/>
                <a:latin typeface="+mn-lt"/>
                <a:ea typeface="+mn-ea"/>
                <a:cs typeface="+mn-cs"/>
              </a:rPr>
              <a:t>subtidal</a:t>
            </a:r>
            <a:r>
              <a:rPr lang="en-US" sz="1200" kern="1200" dirty="0" smtClean="0">
                <a:solidFill>
                  <a:schemeClr val="tx1"/>
                </a:solidFill>
                <a:effectLst/>
                <a:latin typeface="+mn-lt"/>
                <a:ea typeface="+mn-ea"/>
                <a:cs typeface="+mn-cs"/>
              </a:rPr>
              <a:t> populations. </a:t>
            </a: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endParaRPr lang="en-US"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We’ve one quite a number on the</a:t>
            </a:r>
            <a:r>
              <a:rPr lang="en-US" baseline="0" dirty="0" smtClean="0"/>
              <a:t> Olympia oyster.  In the last few decades, folks have started to try to restore pockets of populations. </a:t>
            </a:r>
            <a:endParaRPr lang="en-US" dirty="0" smtClean="0"/>
          </a:p>
        </p:txBody>
      </p:sp>
      <p:sp>
        <p:nvSpPr>
          <p:cNvPr id="4" name="Slide Number Placeholder 3"/>
          <p:cNvSpPr>
            <a:spLocks noGrp="1"/>
          </p:cNvSpPr>
          <p:nvPr>
            <p:ph type="sldNum" sz="quarter" idx="10"/>
          </p:nvPr>
        </p:nvSpPr>
        <p:spPr/>
        <p:txBody>
          <a:bodyPr/>
          <a:lstStyle/>
          <a:p>
            <a:fld id="{6F86F11F-EC2A-4F4E-B6EA-B8510E97C5C8}" type="slidenum">
              <a:rPr lang="en-US" smtClean="0"/>
              <a:t>25</a:t>
            </a:fld>
            <a:endParaRPr lang="en-US"/>
          </a:p>
        </p:txBody>
      </p:sp>
    </p:spTree>
    <p:extLst>
      <p:ext uri="{BB962C8B-B14F-4D97-AF65-F5344CB8AC3E}">
        <p14:creationId xmlns:p14="http://schemas.microsoft.com/office/powerpoint/2010/main" val="7450047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26</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27</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28</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29</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30</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Getting back to the DO NO HARM theme, a major focus in breeding these oysters has been to produce genetically resilient seed.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Genetic diversity is important when supplementing wild oysters, and there are three major outcomes that breeders needs to avoid: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Mixing sub-pops</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Lack of diversity</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en-US" baseline="0" dirty="0" smtClean="0"/>
              <a:t>Hatchery selection</a:t>
            </a:r>
            <a:endParaRPr lang="is-IS" baseline="0" dirty="0" smtClean="0"/>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3</a:t>
            </a:fld>
            <a:endParaRPr lang="en-US"/>
          </a:p>
        </p:txBody>
      </p:sp>
    </p:spTree>
    <p:extLst>
      <p:ext uri="{BB962C8B-B14F-4D97-AF65-F5344CB8AC3E}">
        <p14:creationId xmlns:p14="http://schemas.microsoft.com/office/powerpoint/2010/main" val="384961253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31</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screen is the Olympi</a:t>
            </a:r>
            <a:r>
              <a:rPr lang="en-US" baseline="0" dirty="0" smtClean="0"/>
              <a:t>a oyster, these guys are an </a:t>
            </a:r>
            <a:r>
              <a:rPr lang="en-US" baseline="0" dirty="0" err="1" smtClean="0"/>
              <a:t>ostrea</a:t>
            </a:r>
            <a:r>
              <a:rPr lang="en-US" baseline="0" dirty="0" smtClean="0"/>
              <a:t> species </a:t>
            </a:r>
            <a:r>
              <a:rPr lang="is-IS" baseline="0" dirty="0" smtClean="0"/>
              <a:t>… </a:t>
            </a:r>
            <a:endParaRPr lang="en-US" baseline="0" dirty="0" smtClean="0"/>
          </a:p>
          <a:p>
            <a:r>
              <a:rPr lang="en-US" baseline="0" dirty="0" smtClean="0"/>
              <a:t>Related to other flat oyster, such as European Flat Oyster, Ostrea </a:t>
            </a:r>
            <a:r>
              <a:rPr lang="en-US" baseline="0" dirty="0" err="1" smtClean="0"/>
              <a:t>edulis</a:t>
            </a:r>
            <a:endParaRPr lang="en-US" baseline="0" dirty="0" smtClean="0"/>
          </a:p>
          <a:p>
            <a:r>
              <a:rPr lang="en-US" baseline="0" dirty="0" smtClean="0"/>
              <a:t>Smaller </a:t>
            </a:r>
            <a:r>
              <a:rPr lang="en-US" baseline="0" dirty="0" smtClean="0"/>
              <a:t>oysters </a:t>
            </a:r>
            <a:r>
              <a:rPr lang="en-US" baseline="0" dirty="0" smtClean="0"/>
              <a:t>average size is ????</a:t>
            </a:r>
          </a:p>
          <a:p>
            <a:r>
              <a:rPr lang="en-US" dirty="0" smtClean="0"/>
              <a:t>is</a:t>
            </a:r>
            <a:r>
              <a:rPr lang="en-US" baseline="0" dirty="0" smtClean="0"/>
              <a:t> the only oyster native to the Pacific Coast of North America. </a:t>
            </a:r>
          </a:p>
          <a:p>
            <a:r>
              <a:rPr lang="en-US" baseline="0" dirty="0" smtClean="0"/>
              <a:t>Historic distribution spanned from BC down to Baja California </a:t>
            </a:r>
            <a:endParaRPr lang="en-US" dirty="0" smtClean="0"/>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4</a:t>
            </a:fld>
            <a:endParaRPr lang="en-US"/>
          </a:p>
        </p:txBody>
      </p:sp>
    </p:spTree>
    <p:extLst>
      <p:ext uri="{BB962C8B-B14F-4D97-AF65-F5344CB8AC3E}">
        <p14:creationId xmlns:p14="http://schemas.microsoft.com/office/powerpoint/2010/main" val="346135790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entury Gothic"/>
                <a:cs typeface="Century Gothic"/>
              </a:rPr>
              <a:t>Once abundant, supported</a:t>
            </a:r>
            <a:r>
              <a:rPr lang="en-US" baseline="0" dirty="0" smtClean="0">
                <a:latin typeface="Century Gothic"/>
                <a:cs typeface="Century Gothic"/>
              </a:rPr>
              <a:t> commercial industry from mid 1800’s to early 1900’s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Century Gothic"/>
                <a:cs typeface="Century Gothic"/>
              </a:rPr>
              <a:t>It also is believe to have been a vital food source for ancient indigenous populations, because shell piles – called </a:t>
            </a:r>
            <a:r>
              <a:rPr lang="en-US" baseline="0" dirty="0" err="1" smtClean="0">
                <a:latin typeface="Century Gothic"/>
                <a:cs typeface="Century Gothic"/>
              </a:rPr>
              <a:t>middens</a:t>
            </a:r>
            <a:r>
              <a:rPr lang="en-US" baseline="0" dirty="0" smtClean="0">
                <a:latin typeface="Century Gothic"/>
                <a:cs typeface="Century Gothic"/>
              </a:rPr>
              <a:t> – have been unearthed during excavations. </a:t>
            </a:r>
            <a:endParaRPr lang="en-US" baseline="0" dirty="0" smtClean="0">
              <a:latin typeface="Century Gothic"/>
              <a:cs typeface="Century Gothic"/>
            </a:endParaRPr>
          </a:p>
        </p:txBody>
      </p:sp>
      <p:sp>
        <p:nvSpPr>
          <p:cNvPr id="4" name="Slide Number Placeholder 3"/>
          <p:cNvSpPr>
            <a:spLocks noGrp="1"/>
          </p:cNvSpPr>
          <p:nvPr>
            <p:ph type="sldNum" sz="quarter" idx="10"/>
          </p:nvPr>
        </p:nvSpPr>
        <p:spPr/>
        <p:txBody>
          <a:bodyPr/>
          <a:lstStyle/>
          <a:p>
            <a:fld id="{6F86F11F-EC2A-4F4E-B6EA-B8510E97C5C8}" type="slidenum">
              <a:rPr lang="en-US" smtClean="0"/>
              <a:t>5</a:t>
            </a:fld>
            <a:endParaRPr lang="en-US"/>
          </a:p>
        </p:txBody>
      </p:sp>
    </p:spTree>
    <p:extLst>
      <p:ext uri="{BB962C8B-B14F-4D97-AF65-F5344CB8AC3E}">
        <p14:creationId xmlns:p14="http://schemas.microsoft.com/office/powerpoint/2010/main" val="1069293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entury Gothic"/>
                <a:cs typeface="Century Gothic"/>
              </a:rPr>
              <a:t>However, beginning in the early 1900’s populations started to crash. </a:t>
            </a:r>
          </a:p>
          <a:p>
            <a:r>
              <a:rPr lang="en-US" dirty="0" smtClean="0">
                <a:latin typeface="Century Gothic"/>
                <a:cs typeface="Century Gothic"/>
              </a:rPr>
              <a:t>This</a:t>
            </a:r>
            <a:r>
              <a:rPr lang="en-US" baseline="0" dirty="0" smtClean="0">
                <a:latin typeface="Century Gothic"/>
                <a:cs typeface="Century Gothic"/>
              </a:rPr>
              <a:t> figure shows the coast-wide commercial landings over time, in thousands of pounds. </a:t>
            </a:r>
            <a:endParaRPr lang="en-US" dirty="0" smtClean="0">
              <a:latin typeface="Century Gothic"/>
              <a:cs typeface="Century Gothic"/>
            </a:endParaRPr>
          </a:p>
          <a:p>
            <a:r>
              <a:rPr lang="en-US" dirty="0" smtClean="0">
                <a:latin typeface="Century Gothic"/>
                <a:cs typeface="Century Gothic"/>
              </a:rPr>
              <a:t>Overharvest</a:t>
            </a:r>
            <a:r>
              <a:rPr lang="en-US" baseline="0" dirty="0" smtClean="0">
                <a:latin typeface="Century Gothic"/>
                <a:cs typeface="Century Gothic"/>
              </a:rPr>
              <a:t> is considered the </a:t>
            </a:r>
            <a:r>
              <a:rPr lang="en-US" baseline="0" dirty="0" err="1" smtClean="0">
                <a:latin typeface="Century Gothic"/>
                <a:cs typeface="Century Gothic"/>
              </a:rPr>
              <a:t>majorculprit</a:t>
            </a:r>
            <a:r>
              <a:rPr lang="en-US" baseline="0" dirty="0" smtClean="0">
                <a:latin typeface="Century Gothic"/>
                <a:cs typeface="Century Gothic"/>
              </a:rPr>
              <a:t>, but </a:t>
            </a:r>
            <a:r>
              <a:rPr lang="en-US" baseline="0" dirty="0" smtClean="0">
                <a:latin typeface="Century Gothic"/>
                <a:cs typeface="Century Gothic"/>
              </a:rPr>
              <a:t>development, pollution, </a:t>
            </a:r>
            <a:r>
              <a:rPr lang="en-US" baseline="0" dirty="0" smtClean="0">
                <a:latin typeface="Century Gothic"/>
                <a:cs typeface="Century Gothic"/>
              </a:rPr>
              <a:t>and the introduction of the Pacific oyster in the 1920’s are also considered contributing factors </a:t>
            </a:r>
            <a:endParaRPr lang="en-US" dirty="0" smtClean="0"/>
          </a:p>
          <a:p>
            <a:r>
              <a:rPr lang="en-US" dirty="0" smtClean="0"/>
              <a:t>Once</a:t>
            </a:r>
            <a:r>
              <a:rPr lang="en-US" baseline="0" dirty="0" smtClean="0"/>
              <a:t> d</a:t>
            </a:r>
            <a:r>
              <a:rPr lang="en-US" dirty="0" smtClean="0"/>
              <a:t>ense </a:t>
            </a:r>
            <a:r>
              <a:rPr lang="en-US" sz="1600" b="1" dirty="0" smtClean="0"/>
              <a:t>Olympia oyster beds have dwindled to 5% of historic abundance </a:t>
            </a:r>
            <a:r>
              <a:rPr lang="en-US" dirty="0" smtClean="0"/>
              <a:t>(WDFW, 2013</a:t>
            </a:r>
            <a:r>
              <a:rPr lang="en-US" dirty="0" smtClean="0"/>
              <a:t>)</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baseline="0" dirty="0" smtClean="0"/>
              <a:t>Dispersed in pockets, once dense aggregates – very few, sparse beds remain</a:t>
            </a:r>
          </a:p>
        </p:txBody>
      </p:sp>
      <p:sp>
        <p:nvSpPr>
          <p:cNvPr id="4" name="Slide Number Placeholder 3"/>
          <p:cNvSpPr>
            <a:spLocks noGrp="1"/>
          </p:cNvSpPr>
          <p:nvPr>
            <p:ph type="sldNum" sz="quarter" idx="10"/>
          </p:nvPr>
        </p:nvSpPr>
        <p:spPr/>
        <p:txBody>
          <a:bodyPr/>
          <a:lstStyle/>
          <a:p>
            <a:fld id="{6F86F11F-EC2A-4F4E-B6EA-B8510E97C5C8}" type="slidenum">
              <a:rPr lang="en-US" smtClean="0"/>
              <a:t>6</a:t>
            </a:fld>
            <a:endParaRPr lang="en-US"/>
          </a:p>
        </p:txBody>
      </p:sp>
    </p:spTree>
    <p:extLst>
      <p:ext uri="{BB962C8B-B14F-4D97-AF65-F5344CB8AC3E}">
        <p14:creationId xmlns:p14="http://schemas.microsoft.com/office/powerpoint/2010/main" val="25794363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We’ve one quite a number on the</a:t>
            </a:r>
            <a:r>
              <a:rPr lang="en-US" baseline="0" dirty="0" smtClean="0"/>
              <a:t> Olympia oyster.  In the last decades, folks have started to try to restore pockets of populations </a:t>
            </a:r>
            <a:endParaRPr lang="en-US" dirty="0" smtClean="0"/>
          </a:p>
          <a:p>
            <a:r>
              <a:rPr lang="en-US" dirty="0" smtClean="0"/>
              <a:t>I’ve listed</a:t>
            </a:r>
            <a:r>
              <a:rPr lang="en-US" baseline="0" dirty="0" smtClean="0"/>
              <a:t> the major restoration strategies employed along the coast</a:t>
            </a:r>
          </a:p>
          <a:p>
            <a:r>
              <a:rPr lang="en-US" baseline="0" dirty="0" smtClean="0"/>
              <a:t>Listed in order of least invasive to most invasive, most risky</a:t>
            </a:r>
            <a:endParaRPr lang="en-US" dirty="0" smtClean="0"/>
          </a:p>
          <a:p>
            <a:endParaRPr lang="en-US" dirty="0" smtClean="0"/>
          </a:p>
          <a:p>
            <a:r>
              <a:rPr lang="en-US" dirty="0" smtClean="0"/>
              <a:t>Last resort: Hatchery method </a:t>
            </a:r>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Most</a:t>
            </a:r>
            <a:r>
              <a:rPr lang="en-US" baseline="0" dirty="0" smtClean="0"/>
              <a:t> of the restoration programs use strategies 1-3 </a:t>
            </a:r>
          </a:p>
        </p:txBody>
      </p:sp>
      <p:sp>
        <p:nvSpPr>
          <p:cNvPr id="4" name="Slide Number Placeholder 3"/>
          <p:cNvSpPr>
            <a:spLocks noGrp="1"/>
          </p:cNvSpPr>
          <p:nvPr>
            <p:ph type="sldNum" sz="quarter" idx="10"/>
          </p:nvPr>
        </p:nvSpPr>
        <p:spPr/>
        <p:txBody>
          <a:bodyPr/>
          <a:lstStyle/>
          <a:p>
            <a:fld id="{6F86F11F-EC2A-4F4E-B6EA-B8510E97C5C8}" type="slidenum">
              <a:rPr lang="en-US" smtClean="0"/>
              <a:t>7</a:t>
            </a:fld>
            <a:endParaRPr lang="en-US"/>
          </a:p>
        </p:txBody>
      </p:sp>
    </p:spTree>
    <p:extLst>
      <p:ext uri="{BB962C8B-B14F-4D97-AF65-F5344CB8AC3E}">
        <p14:creationId xmlns:p14="http://schemas.microsoft.com/office/powerpoint/2010/main" val="38496125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One program has resorted to strategy # 4 </a:t>
            </a:r>
            <a:r>
              <a:rPr lang="is-IS" baseline="0" dirty="0" smtClean="0"/>
              <a:t>… </a:t>
            </a:r>
            <a:endParaRPr lang="en-US" dirty="0" smtClean="0"/>
          </a:p>
          <a:p>
            <a:pPr marL="0" marR="0" indent="0" algn="l" defTabSz="457200" rtl="0" eaLnBrk="1" fontAlgn="auto" latinLnBrk="0" hangingPunct="1">
              <a:lnSpc>
                <a:spcPct val="100000"/>
              </a:lnSpc>
              <a:spcBef>
                <a:spcPts val="0"/>
              </a:spcBef>
              <a:spcAft>
                <a:spcPts val="0"/>
              </a:spcAft>
              <a:buClrTx/>
              <a:buSzTx/>
              <a:buFontTx/>
              <a:buNone/>
              <a:tabLst/>
              <a:defRPr/>
            </a:pPr>
            <a:endParaRPr lang="is-IS" baseline="0" dirty="0" smtClean="0"/>
          </a:p>
        </p:txBody>
      </p:sp>
      <p:sp>
        <p:nvSpPr>
          <p:cNvPr id="4" name="Slide Number Placeholder 3"/>
          <p:cNvSpPr>
            <a:spLocks noGrp="1"/>
          </p:cNvSpPr>
          <p:nvPr>
            <p:ph type="sldNum" sz="quarter" idx="10"/>
          </p:nvPr>
        </p:nvSpPr>
        <p:spPr/>
        <p:txBody>
          <a:bodyPr/>
          <a:lstStyle/>
          <a:p>
            <a:fld id="{6F86F11F-EC2A-4F4E-B6EA-B8510E97C5C8}" type="slidenum">
              <a:rPr lang="en-US" smtClean="0"/>
              <a:t>8</a:t>
            </a:fld>
            <a:endParaRPr lang="en-US"/>
          </a:p>
        </p:txBody>
      </p:sp>
    </p:spTree>
    <p:extLst>
      <p:ext uri="{BB962C8B-B14F-4D97-AF65-F5344CB8AC3E}">
        <p14:creationId xmlns:p14="http://schemas.microsoft.com/office/powerpoint/2010/main" val="384961253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That’s the Puget Sound in WA State</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The</a:t>
            </a:r>
            <a:r>
              <a:rPr lang="en-US" baseline="0" dirty="0" smtClean="0"/>
              <a:t> Puget Sound Olympia oyster restoration effort is the only program supplementing wild populations with hatchery produced seed.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Puget Sound has several pockets of remnant Olympia oyster populations – they are not connected, and many are unable to grow without the help of hatchery production. On the right is showing where Puget Sound is in relation to the Pacific Coast, and on the left are 19 locations of historic, dense beds, which are targeted for restoration. </a:t>
            </a:r>
          </a:p>
        </p:txBody>
      </p:sp>
      <p:sp>
        <p:nvSpPr>
          <p:cNvPr id="4" name="Slide Number Placeholder 3"/>
          <p:cNvSpPr>
            <a:spLocks noGrp="1"/>
          </p:cNvSpPr>
          <p:nvPr>
            <p:ph type="sldNum" sz="quarter" idx="10"/>
          </p:nvPr>
        </p:nvSpPr>
        <p:spPr/>
        <p:txBody>
          <a:bodyPr/>
          <a:lstStyle/>
          <a:p>
            <a:fld id="{6F86F11F-EC2A-4F4E-B6EA-B8510E97C5C8}" type="slidenum">
              <a:rPr lang="en-US" smtClean="0"/>
              <a:t>9</a:t>
            </a:fld>
            <a:endParaRPr lang="en-US"/>
          </a:p>
        </p:txBody>
      </p:sp>
    </p:spTree>
    <p:extLst>
      <p:ext uri="{BB962C8B-B14F-4D97-AF65-F5344CB8AC3E}">
        <p14:creationId xmlns:p14="http://schemas.microsoft.com/office/powerpoint/2010/main" val="390681636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Monday, February 19, 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Monday, February 19, 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Monday, February 19, 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Monday, February 19, 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Monday, February 19, 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Monday, February 19, 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Monday, February 19, 18</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Monday, February 19, 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Monday, February 19, 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Monday, February 19, 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Monday, February 19, 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Monday, February 19, 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jpeg"/></Relationships>
</file>

<file path=ppt/slides/_rels/slide10.xml.rels><?xml version="1.0" encoding="UTF-8" standalone="yes"?>
<Relationships xmlns="http://schemas.openxmlformats.org/package/2006/relationships"><Relationship Id="rId3" Type="http://schemas.openxmlformats.org/officeDocument/2006/relationships/image" Target="../media/image8.png"/><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1.xml"/><Relationship Id="rId3" Type="http://schemas.openxmlformats.org/officeDocument/2006/relationships/image" Target="../media/image3.jpeg"/></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4.xml"/><Relationship Id="rId3" Type="http://schemas.openxmlformats.org/officeDocument/2006/relationships/image" Target="../media/image15.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16.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17.png"/></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1.png"/><Relationship Id="rId5"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8.xml"/><Relationship Id="rId3" Type="http://schemas.openxmlformats.org/officeDocument/2006/relationships/image" Target="../media/image18.png"/></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4" Type="http://schemas.openxmlformats.org/officeDocument/2006/relationships/image" Target="../media/image11.png"/><Relationship Id="rId5" Type="http://schemas.openxmlformats.org/officeDocument/2006/relationships/image" Target="../media/image12.png"/><Relationship Id="rId6" Type="http://schemas.openxmlformats.org/officeDocument/2006/relationships/image" Target="../media/image13.png"/><Relationship Id="rId1" Type="http://schemas.openxmlformats.org/officeDocument/2006/relationships/slideLayout" Target="../slideLayouts/slideLayout2.xml"/><Relationship Id="rId2" Type="http://schemas.openxmlformats.org/officeDocument/2006/relationships/notesSlide" Target="../notesSlides/notesSlide19.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3.jpeg"/></Relationships>
</file>

<file path=ppt/slides/_rels/slide21.xml.rels><?xml version="1.0" encoding="UTF-8" standalone="yes"?>
<Relationships xmlns="http://schemas.openxmlformats.org/package/2006/relationships"><Relationship Id="rId3" Type="http://schemas.openxmlformats.org/officeDocument/2006/relationships/image" Target="../media/image2.jpeg"/><Relationship Id="rId4" Type="http://schemas.openxmlformats.org/officeDocument/2006/relationships/image" Target="../media/image19.png"/><Relationship Id="rId5" Type="http://schemas.openxmlformats.org/officeDocument/2006/relationships/image" Target="../media/image20.jpg"/><Relationship Id="rId6" Type="http://schemas.openxmlformats.org/officeDocument/2006/relationships/image" Target="../media/image21.png"/><Relationship Id="rId7" Type="http://schemas.openxmlformats.org/officeDocument/2006/relationships/image" Target="../media/image22.png"/><Relationship Id="rId8" Type="http://schemas.openxmlformats.org/officeDocument/2006/relationships/image" Target="../media/image23.png"/><Relationship Id="rId1" Type="http://schemas.openxmlformats.org/officeDocument/2006/relationships/slideLayout" Target="../slideLayouts/slideLayout1.xml"/><Relationship Id="rId2" Type="http://schemas.openxmlformats.org/officeDocument/2006/relationships/notesSlide" Target="../notesSlides/notesSlide2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4.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5.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6.png"/></Relationships>
</file>

<file path=ppt/slides/_rels/slide26.xml.rels><?xml version="1.0" encoding="UTF-8" standalone="yes"?>
<Relationships xmlns="http://schemas.openxmlformats.org/package/2006/relationships"><Relationship Id="rId3" Type="http://schemas.openxmlformats.org/officeDocument/2006/relationships/image" Target="../media/image14.png"/><Relationship Id="rId4" Type="http://schemas.openxmlformats.org/officeDocument/2006/relationships/image" Target="../media/image13.png"/><Relationship Id="rId5" Type="http://schemas.openxmlformats.org/officeDocument/2006/relationships/image" Target="../media/image10.png"/><Relationship Id="rId6" Type="http://schemas.openxmlformats.org/officeDocument/2006/relationships/image" Target="../media/image11.png"/><Relationship Id="rId1" Type="http://schemas.openxmlformats.org/officeDocument/2006/relationships/slideLayout" Target="../slideLayouts/slideLayout2.xml"/><Relationship Id="rId2" Type="http://schemas.openxmlformats.org/officeDocument/2006/relationships/notesSlide" Target="../notesSlides/notesSlide25.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6.xml"/><Relationship Id="rId3" Type="http://schemas.openxmlformats.org/officeDocument/2006/relationships/image" Target="../media/image27.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7.xml"/><Relationship Id="rId3" Type="http://schemas.openxmlformats.org/officeDocument/2006/relationships/image" Target="../media/image28.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8.xml"/><Relationship Id="rId3" Type="http://schemas.openxmlformats.org/officeDocument/2006/relationships/image" Target="../media/image2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9.xml"/><Relationship Id="rId3"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0.xml"/><Relationship Id="rId3" Type="http://schemas.openxmlformats.org/officeDocument/2006/relationships/image" Target="../media/image3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2.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4.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5.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3.jpe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8.xml"/><Relationship Id="rId3" Type="http://schemas.openxmlformats.org/officeDocument/2006/relationships/image" Target="../media/image3.jpe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4" Type="http://schemas.openxmlformats.org/officeDocument/2006/relationships/image" Target="../media/image7.emf"/><Relationship Id="rId1" Type="http://schemas.openxmlformats.org/officeDocument/2006/relationships/slideLayout" Target="../slideLayouts/slideLayout2.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360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461679" y="3765177"/>
            <a:ext cx="8278907" cy="2300942"/>
          </a:xfrm>
          <a:solidFill>
            <a:srgbClr val="DEECEF"/>
          </a:solidFill>
          <a:ln cap="rnd">
            <a:noFill/>
            <a:round/>
          </a:ln>
        </p:spPr>
        <p:txBody>
          <a:bodyPr>
            <a:normAutofit fontScale="85000" lnSpcReduction="10000"/>
          </a:bodyPr>
          <a:lstStyle/>
          <a:p>
            <a:endParaRPr lang="en-US" sz="1000" dirty="0" smtClean="0">
              <a:latin typeface="Century Gothic"/>
              <a:cs typeface="Century Gothic"/>
            </a:endParaRPr>
          </a:p>
          <a:p>
            <a:pPr algn="ctr">
              <a:spcBef>
                <a:spcPts val="0"/>
              </a:spcBef>
            </a:pPr>
            <a:r>
              <a:rPr lang="en-US" dirty="0" smtClean="0">
                <a:latin typeface="Century Gothic"/>
                <a:cs typeface="Century Gothic"/>
              </a:rPr>
              <a:t>Laura </a:t>
            </a:r>
            <a:r>
              <a:rPr lang="en-US" dirty="0" smtClean="0">
                <a:latin typeface="Century Gothic"/>
                <a:cs typeface="Century Gothic"/>
              </a:rPr>
              <a:t>Spencer</a:t>
            </a:r>
            <a:r>
              <a:rPr lang="en-US" baseline="30000" dirty="0" smtClean="0">
                <a:latin typeface="Century Gothic"/>
                <a:cs typeface="Century Gothic"/>
              </a:rPr>
              <a:t>1</a:t>
            </a:r>
            <a:r>
              <a:rPr lang="en-US" dirty="0" smtClean="0">
                <a:latin typeface="Century Gothic"/>
                <a:cs typeface="Century Gothic"/>
              </a:rPr>
              <a:t> </a:t>
            </a:r>
            <a:r>
              <a:rPr lang="en-US" dirty="0" smtClean="0">
                <a:latin typeface="Century Gothic"/>
                <a:ea typeface="Wingdings"/>
                <a:cs typeface="Century Gothic"/>
                <a:sym typeface="Wingdings"/>
              </a:rPr>
              <a:t></a:t>
            </a:r>
            <a:r>
              <a:rPr lang="en-US" dirty="0" smtClean="0">
                <a:latin typeface="Century Gothic"/>
                <a:cs typeface="Century Gothic"/>
              </a:rPr>
              <a:t> Brent Vadopalas</a:t>
            </a:r>
            <a:r>
              <a:rPr lang="en-US" baseline="30000" dirty="0" smtClean="0">
                <a:latin typeface="Century Gothic"/>
                <a:cs typeface="Century Gothic"/>
              </a:rPr>
              <a:t>1</a:t>
            </a:r>
            <a:r>
              <a:rPr lang="en-US" dirty="0" smtClean="0">
                <a:latin typeface="Century Gothic"/>
                <a:cs typeface="Century Gothic"/>
              </a:rPr>
              <a:t> </a:t>
            </a:r>
            <a:r>
              <a:rPr lang="en-US" dirty="0">
                <a:latin typeface="Century Gothic"/>
                <a:ea typeface="Wingdings"/>
                <a:cs typeface="Century Gothic"/>
                <a:sym typeface="Wingdings"/>
              </a:rPr>
              <a:t></a:t>
            </a:r>
            <a:r>
              <a:rPr lang="en-US" dirty="0">
                <a:latin typeface="Century Gothic"/>
                <a:cs typeface="Century Gothic"/>
              </a:rPr>
              <a:t> Crystal </a:t>
            </a:r>
            <a:r>
              <a:rPr lang="en-US" dirty="0" smtClean="0">
                <a:latin typeface="Century Gothic"/>
                <a:cs typeface="Century Gothic"/>
              </a:rPr>
              <a:t>Simchick</a:t>
            </a:r>
            <a:r>
              <a:rPr lang="en-US" baseline="30000" dirty="0" smtClean="0">
                <a:latin typeface="Century Gothic"/>
                <a:cs typeface="Century Gothic"/>
              </a:rPr>
              <a:t>2</a:t>
            </a:r>
            <a:r>
              <a:rPr lang="en-US" dirty="0">
                <a:latin typeface="Century Gothic"/>
                <a:cs typeface="Century Gothic"/>
              </a:rPr>
              <a:t> </a:t>
            </a:r>
            <a:r>
              <a:rPr lang="en-US" dirty="0" smtClean="0">
                <a:latin typeface="Century Gothic"/>
                <a:cs typeface="Century Gothic"/>
              </a:rPr>
              <a:t> </a:t>
            </a:r>
          </a:p>
          <a:p>
            <a:pPr algn="ctr">
              <a:spcBef>
                <a:spcPts val="0"/>
              </a:spcBef>
            </a:pPr>
            <a:r>
              <a:rPr lang="en-US" dirty="0" smtClean="0">
                <a:latin typeface="Century Gothic"/>
                <a:cs typeface="Century Gothic"/>
              </a:rPr>
              <a:t>Ryan </a:t>
            </a:r>
            <a:r>
              <a:rPr lang="en-US" dirty="0" smtClean="0">
                <a:latin typeface="Century Gothic"/>
                <a:cs typeface="Century Gothic"/>
              </a:rPr>
              <a:t>Crim</a:t>
            </a:r>
            <a:r>
              <a:rPr lang="en-US" baseline="30000" dirty="0" smtClean="0">
                <a:latin typeface="Century Gothic"/>
                <a:cs typeface="Century Gothic"/>
              </a:rPr>
              <a:t>3</a:t>
            </a:r>
            <a:r>
              <a:rPr lang="en-US" dirty="0" smtClean="0">
                <a:latin typeface="Century Gothic"/>
                <a:cs typeface="Century Gothic"/>
              </a:rPr>
              <a:t> </a:t>
            </a:r>
            <a:r>
              <a:rPr lang="en-US" dirty="0">
                <a:latin typeface="Century Gothic"/>
                <a:ea typeface="Wingdings"/>
                <a:cs typeface="Century Gothic"/>
                <a:sym typeface="Wingdings"/>
              </a:rPr>
              <a:t></a:t>
            </a:r>
            <a:r>
              <a:rPr lang="en-US" dirty="0">
                <a:latin typeface="Century Gothic"/>
                <a:cs typeface="Century Gothic"/>
              </a:rPr>
              <a:t> </a:t>
            </a:r>
            <a:r>
              <a:rPr lang="en-US" dirty="0">
                <a:latin typeface="Century Gothic"/>
                <a:cs typeface="Century Gothic"/>
              </a:rPr>
              <a:t>Stuart </a:t>
            </a:r>
            <a:r>
              <a:rPr lang="en-US" dirty="0" smtClean="0">
                <a:latin typeface="Century Gothic"/>
                <a:cs typeface="Century Gothic"/>
              </a:rPr>
              <a:t>Ryan</a:t>
            </a:r>
            <a:r>
              <a:rPr lang="en-US" baseline="30000" dirty="0">
                <a:latin typeface="Century Gothic"/>
                <a:cs typeface="Century Gothic"/>
              </a:rPr>
              <a:t>3</a:t>
            </a:r>
            <a:r>
              <a:rPr lang="en-US" dirty="0" smtClean="0">
                <a:latin typeface="Century Gothic"/>
                <a:cs typeface="Century Gothic"/>
              </a:rPr>
              <a:t> </a:t>
            </a:r>
            <a:r>
              <a:rPr lang="en-US" dirty="0">
                <a:latin typeface="Century Gothic"/>
                <a:ea typeface="Wingdings"/>
                <a:cs typeface="Century Gothic"/>
                <a:sym typeface="Wingdings"/>
              </a:rPr>
              <a:t></a:t>
            </a:r>
            <a:r>
              <a:rPr lang="en-US" dirty="0">
                <a:latin typeface="Century Gothic"/>
                <a:cs typeface="Century Gothic"/>
              </a:rPr>
              <a:t> Frederick </a:t>
            </a:r>
            <a:r>
              <a:rPr lang="en-US" dirty="0" smtClean="0">
                <a:latin typeface="Century Gothic"/>
                <a:cs typeface="Century Gothic"/>
              </a:rPr>
              <a:t>Goetz</a:t>
            </a:r>
            <a:r>
              <a:rPr lang="en-US" baseline="30000" dirty="0" smtClean="0">
                <a:latin typeface="Century Gothic"/>
                <a:cs typeface="Century Gothic"/>
              </a:rPr>
              <a:t>2</a:t>
            </a:r>
            <a:r>
              <a:rPr lang="en-US" dirty="0" smtClean="0">
                <a:latin typeface="Century Gothic"/>
                <a:cs typeface="Century Gothic"/>
              </a:rPr>
              <a:t> </a:t>
            </a:r>
            <a:r>
              <a:rPr lang="en-US" dirty="0">
                <a:latin typeface="Century Gothic"/>
                <a:ea typeface="Wingdings"/>
                <a:cs typeface="Century Gothic"/>
                <a:sym typeface="Wingdings"/>
              </a:rPr>
              <a:t></a:t>
            </a:r>
            <a:r>
              <a:rPr lang="en-US" dirty="0">
                <a:latin typeface="Century Gothic"/>
                <a:cs typeface="Century Gothic"/>
              </a:rPr>
              <a:t> Steven </a:t>
            </a:r>
            <a:r>
              <a:rPr lang="en-US" dirty="0" smtClean="0">
                <a:latin typeface="Century Gothic"/>
                <a:cs typeface="Century Gothic"/>
              </a:rPr>
              <a:t>Roberts</a:t>
            </a:r>
            <a:r>
              <a:rPr lang="en-US" baseline="30000" dirty="0" smtClean="0">
                <a:latin typeface="Century Gothic"/>
                <a:cs typeface="Century Gothic"/>
              </a:rPr>
              <a:t>1</a:t>
            </a:r>
          </a:p>
          <a:p>
            <a:pPr>
              <a:spcBef>
                <a:spcPts val="0"/>
              </a:spcBef>
            </a:pPr>
            <a:endParaRPr lang="en-US" sz="1900" dirty="0" smtClean="0">
              <a:latin typeface="Century Gothic"/>
              <a:cs typeface="Century Gothic"/>
            </a:endParaRPr>
          </a:p>
          <a:p>
            <a:pPr marL="457200" indent="-457200">
              <a:buAutoNum type="arabicPeriod"/>
            </a:pPr>
            <a:r>
              <a:rPr lang="en-US" sz="1700" dirty="0" smtClean="0">
                <a:latin typeface="Century Gothic"/>
                <a:cs typeface="Century Gothic"/>
              </a:rPr>
              <a:t>University of Washington, Seattle</a:t>
            </a:r>
          </a:p>
          <a:p>
            <a:pPr marL="457200" indent="-457200">
              <a:buAutoNum type="arabicPeriod"/>
            </a:pPr>
            <a:r>
              <a:rPr lang="en-US" sz="1700" dirty="0" smtClean="0">
                <a:latin typeface="Century Gothic"/>
                <a:cs typeface="Century Gothic"/>
              </a:rPr>
              <a:t>NOAA Aquaculture  </a:t>
            </a:r>
            <a:endParaRPr lang="en-US" sz="1700" dirty="0" smtClean="0">
              <a:latin typeface="Century Gothic"/>
              <a:cs typeface="Century Gothic"/>
            </a:endParaRPr>
          </a:p>
          <a:p>
            <a:pPr marL="457200" indent="-457200">
              <a:spcAft>
                <a:spcPts val="1200"/>
              </a:spcAft>
              <a:buAutoNum type="arabicPeriod"/>
            </a:pPr>
            <a:r>
              <a:rPr lang="en-US" sz="1700" dirty="0" smtClean="0">
                <a:latin typeface="Century Gothic"/>
                <a:cs typeface="Century Gothic"/>
              </a:rPr>
              <a:t>Puget Sound Restoration </a:t>
            </a:r>
            <a:r>
              <a:rPr lang="en-US" sz="1700" dirty="0" smtClean="0">
                <a:latin typeface="Century Gothic"/>
                <a:cs typeface="Century Gothic"/>
              </a:rPr>
              <a:t>Fund</a:t>
            </a:r>
            <a:endParaRPr lang="en-US" sz="2200" dirty="0" smtClean="0">
              <a:latin typeface="Century Gothic"/>
              <a:cs typeface="Century Gothic"/>
            </a:endParaRPr>
          </a:p>
          <a:p>
            <a:r>
              <a:rPr lang="en-US" sz="1900" i="1" dirty="0" smtClean="0">
                <a:latin typeface="Century Gothic"/>
                <a:cs typeface="Century Gothic"/>
              </a:rPr>
              <a:t>Aquaculture America, February 2018 </a:t>
            </a:r>
          </a:p>
          <a:p>
            <a:endParaRPr lang="en-US" dirty="0" smtClean="0">
              <a:latin typeface="Century Gothic"/>
              <a:cs typeface="Century Gothic"/>
            </a:endParaRPr>
          </a:p>
          <a:p>
            <a:endParaRPr lang="en-US" dirty="0" smtClean="0">
              <a:latin typeface="Century Gothic"/>
              <a:cs typeface="Century Gothic"/>
            </a:endParaRPr>
          </a:p>
          <a:p>
            <a:endParaRPr lang="en-US" dirty="0">
              <a:latin typeface="Century Gothic"/>
              <a:cs typeface="Century Gothic"/>
            </a:endParaRPr>
          </a:p>
        </p:txBody>
      </p:sp>
      <p:sp>
        <p:nvSpPr>
          <p:cNvPr id="5" name="Subtitle 2"/>
          <p:cNvSpPr txBox="1">
            <a:spLocks/>
          </p:cNvSpPr>
          <p:nvPr/>
        </p:nvSpPr>
        <p:spPr>
          <a:xfrm>
            <a:off x="2211290" y="1897522"/>
            <a:ext cx="4766236" cy="1524001"/>
          </a:xfrm>
          <a:prstGeom prst="rect">
            <a:avLst/>
          </a:prstGeom>
          <a:solidFill>
            <a:srgbClr val="DEECEF"/>
          </a:solidFill>
          <a:ln cap="rnd">
            <a:solidFill>
              <a:schemeClr val="tx1"/>
            </a:solidFill>
            <a:round/>
          </a:ln>
        </p:spPr>
        <p:txBody>
          <a:bodyPr vert="horz" lIns="91440" tIns="45720" rIns="91440" bIns="45720" rtlCol="0">
            <a:no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spcBef>
                <a:spcPts val="0"/>
              </a:spcBef>
            </a:pPr>
            <a:r>
              <a:rPr lang="en-US" sz="3000" b="1" i="1" dirty="0" smtClean="0">
                <a:latin typeface="Century Gothic"/>
                <a:cs typeface="Century Gothic"/>
              </a:rPr>
              <a:t>Breeding methods and genetic diversity in </a:t>
            </a:r>
          </a:p>
          <a:p>
            <a:pPr algn="ctr">
              <a:spcBef>
                <a:spcPts val="0"/>
              </a:spcBef>
            </a:pPr>
            <a:r>
              <a:rPr lang="en-US" sz="3000" b="1" i="1" dirty="0" smtClean="0">
                <a:latin typeface="Century Gothic"/>
                <a:cs typeface="Century Gothic"/>
              </a:rPr>
              <a:t>native oysters</a:t>
            </a:r>
            <a:endParaRPr lang="en-US" sz="3000" i="1" dirty="0" smtClean="0">
              <a:latin typeface="Century Gothic"/>
              <a:cs typeface="Century Gothic"/>
            </a:endParaRPr>
          </a:p>
        </p:txBody>
      </p:sp>
    </p:spTree>
    <p:extLst>
      <p:ext uri="{BB962C8B-B14F-4D97-AF65-F5344CB8AC3E}">
        <p14:creationId xmlns:p14="http://schemas.microsoft.com/office/powerpoint/2010/main" val="38189872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499034" y="936055"/>
            <a:ext cx="8196730" cy="5061481"/>
          </a:xfrm>
          <a:prstGeom prst="rect">
            <a:avLst/>
          </a:prstGeom>
        </p:spPr>
      </p:pic>
      <p:pic>
        <p:nvPicPr>
          <p:cNvPr id="2" name="Picture 1" descr="Coke-Bottle-Seed-Still.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 y="921114"/>
            <a:ext cx="9034272" cy="5090160"/>
          </a:xfrm>
          <a:prstGeom prst="rect">
            <a:avLst/>
          </a:prstGeom>
        </p:spPr>
      </p:pic>
      <p:sp>
        <p:nvSpPr>
          <p:cNvPr id="8" name="TextBox 7"/>
          <p:cNvSpPr txBox="1"/>
          <p:nvPr/>
        </p:nvSpPr>
        <p:spPr>
          <a:xfrm>
            <a:off x="146977" y="255150"/>
            <a:ext cx="8878331" cy="446276"/>
          </a:xfrm>
          <a:prstGeom prst="rect">
            <a:avLst/>
          </a:prstGeom>
          <a:noFill/>
        </p:spPr>
        <p:txBody>
          <a:bodyPr wrap="square" rtlCol="0">
            <a:spAutoFit/>
          </a:bodyPr>
          <a:lstStyle/>
          <a:p>
            <a:r>
              <a:rPr lang="en-US" sz="2300" b="1" dirty="0" smtClean="0">
                <a:solidFill>
                  <a:schemeClr val="accent2">
                    <a:lumMod val="75000"/>
                  </a:schemeClr>
                </a:solidFill>
                <a:latin typeface="Century Gothic"/>
                <a:cs typeface="Century Gothic"/>
              </a:rPr>
              <a:t>Hatchery production by Puget Sound Restoration Fund, NOAA</a:t>
            </a:r>
            <a:endParaRPr lang="en-US" sz="2300" b="1" dirty="0">
              <a:solidFill>
                <a:schemeClr val="accent2">
                  <a:lumMod val="75000"/>
                </a:schemeClr>
              </a:solidFill>
              <a:latin typeface="Century Gothic"/>
              <a:cs typeface="Century Gothic"/>
            </a:endParaRPr>
          </a:p>
        </p:txBody>
      </p:sp>
    </p:spTree>
    <p:extLst>
      <p:ext uri="{BB962C8B-B14F-4D97-AF65-F5344CB8AC3E}">
        <p14:creationId xmlns:p14="http://schemas.microsoft.com/office/powerpoint/2010/main" val="16252979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352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3077882" y="775972"/>
            <a:ext cx="2367228" cy="990600"/>
          </a:xfrm>
          <a:solidFill>
            <a:srgbClr val="DEECEF"/>
          </a:solidFill>
          <a:ln>
            <a:solidFill>
              <a:srgbClr val="FFFFFF"/>
            </a:solidFill>
          </a:ln>
        </p:spPr>
        <p:txBody>
          <a:bodyPr/>
          <a:lstStyle/>
          <a:p>
            <a:pPr algn="ctr"/>
            <a:r>
              <a:rPr lang="en-US" i="1" dirty="0" smtClean="0">
                <a:latin typeface="Century Gothic"/>
                <a:cs typeface="Century Gothic"/>
              </a:rPr>
              <a:t>Question</a:t>
            </a:r>
            <a:endParaRPr lang="en-US" i="1" dirty="0">
              <a:latin typeface="Century Gothic"/>
              <a:cs typeface="Century Gothic"/>
            </a:endParaRPr>
          </a:p>
        </p:txBody>
      </p:sp>
      <p:sp>
        <p:nvSpPr>
          <p:cNvPr id="3" name="Content Placeholder 2"/>
          <p:cNvSpPr>
            <a:spLocks noGrp="1"/>
          </p:cNvSpPr>
          <p:nvPr>
            <p:ph idx="1"/>
          </p:nvPr>
        </p:nvSpPr>
        <p:spPr>
          <a:xfrm>
            <a:off x="696259" y="2228032"/>
            <a:ext cx="7536329" cy="3180674"/>
          </a:xfrm>
          <a:solidFill>
            <a:srgbClr val="DEECEF"/>
          </a:solidFill>
        </p:spPr>
        <p:txBody>
          <a:bodyPr>
            <a:normAutofit/>
          </a:bodyPr>
          <a:lstStyle/>
          <a:p>
            <a:pPr marL="0" indent="0" algn="ctr">
              <a:buNone/>
            </a:pPr>
            <a:endParaRPr lang="en-US" i="1" dirty="0">
              <a:latin typeface="Century Gothic"/>
              <a:cs typeface="Century Gothic"/>
            </a:endParaRPr>
          </a:p>
          <a:p>
            <a:pPr marL="0" indent="0" algn="ctr">
              <a:buNone/>
            </a:pPr>
            <a:r>
              <a:rPr lang="en-US" sz="2800" i="1" dirty="0" smtClean="0">
                <a:solidFill>
                  <a:schemeClr val="bg1">
                    <a:lumMod val="50000"/>
                  </a:schemeClr>
                </a:solidFill>
                <a:latin typeface="Century Gothic"/>
                <a:cs typeface="Century Gothic"/>
              </a:rPr>
              <a:t>How to restore native oyster population, and </a:t>
            </a:r>
            <a:r>
              <a:rPr lang="en-US" sz="2800" b="1" i="1" dirty="0" smtClean="0">
                <a:solidFill>
                  <a:schemeClr val="bg1">
                    <a:lumMod val="50000"/>
                  </a:schemeClr>
                </a:solidFill>
                <a:latin typeface="Century Gothic"/>
                <a:cs typeface="Century Gothic"/>
              </a:rPr>
              <a:t>DO NOT HARM</a:t>
            </a:r>
            <a:r>
              <a:rPr lang="en-US" sz="2800" i="1" dirty="0" smtClean="0">
                <a:solidFill>
                  <a:schemeClr val="bg1">
                    <a:lumMod val="50000"/>
                  </a:schemeClr>
                </a:solidFill>
                <a:latin typeface="Century Gothic"/>
                <a:cs typeface="Century Gothic"/>
              </a:rPr>
              <a:t>?</a:t>
            </a:r>
          </a:p>
          <a:p>
            <a:pPr marL="0" indent="0" algn="ctr">
              <a:buNone/>
            </a:pPr>
            <a:endParaRPr lang="en-US" sz="2800" i="1" dirty="0">
              <a:latin typeface="Century Gothic"/>
              <a:cs typeface="Century Gothic"/>
            </a:endParaRPr>
          </a:p>
          <a:p>
            <a:pPr marL="0" indent="0" algn="ctr">
              <a:buNone/>
            </a:pPr>
            <a:r>
              <a:rPr lang="en-US" sz="2800" i="1" dirty="0" smtClean="0">
                <a:latin typeface="Century Gothic"/>
                <a:cs typeface="Century Gothic"/>
              </a:rPr>
              <a:t>Which breeding method results in the </a:t>
            </a:r>
            <a:r>
              <a:rPr lang="en-US" sz="2800" b="1" i="1" dirty="0" smtClean="0">
                <a:latin typeface="Century Gothic"/>
                <a:cs typeface="Century Gothic"/>
              </a:rPr>
              <a:t>highest genetic diversity</a:t>
            </a:r>
            <a:r>
              <a:rPr lang="en-US" sz="2800" i="1" dirty="0" smtClean="0">
                <a:latin typeface="Century Gothic"/>
                <a:cs typeface="Century Gothic"/>
              </a:rPr>
              <a:t>? </a:t>
            </a:r>
          </a:p>
          <a:p>
            <a:pPr marL="0" indent="0" algn="ctr">
              <a:buNone/>
            </a:pPr>
            <a:endParaRPr lang="en-US" i="1" dirty="0" smtClean="0">
              <a:latin typeface="Century Gothic"/>
              <a:cs typeface="Century Gothic"/>
            </a:endParaRPr>
          </a:p>
          <a:p>
            <a:pPr marL="0" indent="0" algn="ctr">
              <a:buNone/>
            </a:pPr>
            <a:endParaRPr lang="en-US" dirty="0" smtClean="0">
              <a:latin typeface="Century Gothic"/>
              <a:cs typeface="Century Gothic"/>
            </a:endParaRPr>
          </a:p>
        </p:txBody>
      </p:sp>
    </p:spTree>
    <p:extLst>
      <p:ext uri="{BB962C8B-B14F-4D97-AF65-F5344CB8AC3E}">
        <p14:creationId xmlns:p14="http://schemas.microsoft.com/office/powerpoint/2010/main" val="1958675859"/>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3"/>
          <a:stretch>
            <a:fillRect/>
          </a:stretch>
        </p:blipFill>
        <p:spPr>
          <a:xfrm>
            <a:off x="2611339" y="922873"/>
            <a:ext cx="3231915" cy="1416915"/>
          </a:xfrm>
          <a:prstGeom prst="rect">
            <a:avLst/>
          </a:prstGeom>
        </p:spPr>
      </p:pic>
      <p:sp>
        <p:nvSpPr>
          <p:cNvPr id="2" name="Title 1"/>
          <p:cNvSpPr>
            <a:spLocks noGrp="1"/>
          </p:cNvSpPr>
          <p:nvPr>
            <p:ph type="title"/>
          </p:nvPr>
        </p:nvSpPr>
        <p:spPr>
          <a:xfrm>
            <a:off x="263304" y="40450"/>
            <a:ext cx="8673538" cy="736491"/>
          </a:xfrm>
        </p:spPr>
        <p:txBody>
          <a:bodyPr>
            <a:noAutofit/>
          </a:bodyPr>
          <a:lstStyle/>
          <a:p>
            <a:r>
              <a:rPr lang="en-US" sz="3400" i="1" dirty="0">
                <a:latin typeface="Century Gothic"/>
                <a:cs typeface="Century Gothic"/>
              </a:rPr>
              <a:t>B</a:t>
            </a:r>
            <a:r>
              <a:rPr lang="en-US" sz="3400" i="1" dirty="0" smtClean="0">
                <a:latin typeface="Century Gothic"/>
                <a:cs typeface="Century Gothic"/>
              </a:rPr>
              <a:t>reeding method A</a:t>
            </a:r>
            <a:endParaRPr lang="en-US" sz="3400" i="1" dirty="0">
              <a:latin typeface="Century Gothic"/>
              <a:cs typeface="Century Gothic"/>
            </a:endParaRPr>
          </a:p>
        </p:txBody>
      </p:sp>
      <p:sp>
        <p:nvSpPr>
          <p:cNvPr id="3" name="Content Placeholder 2"/>
          <p:cNvSpPr>
            <a:spLocks noGrp="1"/>
          </p:cNvSpPr>
          <p:nvPr>
            <p:ph idx="1"/>
          </p:nvPr>
        </p:nvSpPr>
        <p:spPr>
          <a:xfrm>
            <a:off x="134471" y="5871882"/>
            <a:ext cx="9009529" cy="851646"/>
          </a:xfrm>
        </p:spPr>
        <p:txBody>
          <a:bodyPr>
            <a:normAutofit/>
          </a:bodyPr>
          <a:lstStyle/>
          <a:p>
            <a:pPr marL="0" indent="0" algn="ctr">
              <a:buNone/>
            </a:pPr>
            <a:r>
              <a:rPr lang="en-US" sz="3200" dirty="0" smtClean="0">
                <a:latin typeface="Century Gothic"/>
                <a:cs typeface="Century Gothic"/>
              </a:rPr>
              <a:t>Mass volitional spawn, no larvae separated</a:t>
            </a:r>
            <a:endParaRPr lang="en-US" sz="3200" dirty="0">
              <a:latin typeface="Century Gothic"/>
              <a:cs typeface="Century Gothic"/>
            </a:endParaRPr>
          </a:p>
        </p:txBody>
      </p:sp>
      <p:sp>
        <p:nvSpPr>
          <p:cNvPr id="58" name="TextBox 57"/>
          <p:cNvSpPr txBox="1"/>
          <p:nvPr/>
        </p:nvSpPr>
        <p:spPr>
          <a:xfrm>
            <a:off x="6081059" y="1538941"/>
            <a:ext cx="2256117" cy="369332"/>
          </a:xfrm>
          <a:prstGeom prst="rect">
            <a:avLst/>
          </a:prstGeom>
          <a:noFill/>
        </p:spPr>
        <p:txBody>
          <a:bodyPr wrap="square" rtlCol="0">
            <a:spAutoFit/>
          </a:bodyPr>
          <a:lstStyle/>
          <a:p>
            <a:endParaRPr lang="en-US" dirty="0"/>
          </a:p>
        </p:txBody>
      </p:sp>
      <p:pic>
        <p:nvPicPr>
          <p:cNvPr id="111" name="Picture 110"/>
          <p:cNvPicPr>
            <a:picLocks noChangeAspect="1"/>
          </p:cNvPicPr>
          <p:nvPr/>
        </p:nvPicPr>
        <p:blipFill rotWithShape="1">
          <a:blip r:embed="rId4"/>
          <a:srcRect l="3117" t="26770" r="58741" b="24995"/>
          <a:stretch/>
        </p:blipFill>
        <p:spPr>
          <a:xfrm>
            <a:off x="3478477" y="1040868"/>
            <a:ext cx="458411" cy="579707"/>
          </a:xfrm>
          <a:prstGeom prst="rect">
            <a:avLst/>
          </a:prstGeom>
        </p:spPr>
      </p:pic>
      <p:pic>
        <p:nvPicPr>
          <p:cNvPr id="114" name="Picture 113"/>
          <p:cNvPicPr>
            <a:picLocks noChangeAspect="1"/>
          </p:cNvPicPr>
          <p:nvPr/>
        </p:nvPicPr>
        <p:blipFill rotWithShape="1">
          <a:blip r:embed="rId4"/>
          <a:srcRect l="3117" t="26770" r="58741" b="24995"/>
          <a:stretch/>
        </p:blipFill>
        <p:spPr>
          <a:xfrm>
            <a:off x="3739004" y="1040868"/>
            <a:ext cx="458411" cy="579707"/>
          </a:xfrm>
          <a:prstGeom prst="rect">
            <a:avLst/>
          </a:prstGeom>
        </p:spPr>
      </p:pic>
      <p:pic>
        <p:nvPicPr>
          <p:cNvPr id="115" name="Picture 114"/>
          <p:cNvPicPr>
            <a:picLocks noChangeAspect="1"/>
          </p:cNvPicPr>
          <p:nvPr/>
        </p:nvPicPr>
        <p:blipFill rotWithShape="1">
          <a:blip r:embed="rId4"/>
          <a:srcRect l="3117" t="26770" r="58741" b="24995"/>
          <a:stretch/>
        </p:blipFill>
        <p:spPr>
          <a:xfrm>
            <a:off x="3930908" y="1040868"/>
            <a:ext cx="458411" cy="579707"/>
          </a:xfrm>
          <a:prstGeom prst="rect">
            <a:avLst/>
          </a:prstGeom>
        </p:spPr>
      </p:pic>
      <p:pic>
        <p:nvPicPr>
          <p:cNvPr id="116" name="Picture 115"/>
          <p:cNvPicPr>
            <a:picLocks noChangeAspect="1"/>
          </p:cNvPicPr>
          <p:nvPr/>
        </p:nvPicPr>
        <p:blipFill rotWithShape="1">
          <a:blip r:embed="rId4"/>
          <a:srcRect l="3117" t="26770" r="58741" b="24995"/>
          <a:stretch/>
        </p:blipFill>
        <p:spPr>
          <a:xfrm>
            <a:off x="3431444" y="1264020"/>
            <a:ext cx="458411" cy="579707"/>
          </a:xfrm>
          <a:prstGeom prst="rect">
            <a:avLst/>
          </a:prstGeom>
        </p:spPr>
      </p:pic>
      <p:pic>
        <p:nvPicPr>
          <p:cNvPr id="117" name="Picture 116"/>
          <p:cNvPicPr>
            <a:picLocks noChangeAspect="1"/>
          </p:cNvPicPr>
          <p:nvPr/>
        </p:nvPicPr>
        <p:blipFill rotWithShape="1">
          <a:blip r:embed="rId4"/>
          <a:srcRect l="3117" t="26770" r="58741" b="24995"/>
          <a:stretch/>
        </p:blipFill>
        <p:spPr>
          <a:xfrm>
            <a:off x="3711749" y="1256824"/>
            <a:ext cx="458411" cy="579707"/>
          </a:xfrm>
          <a:prstGeom prst="rect">
            <a:avLst/>
          </a:prstGeom>
        </p:spPr>
      </p:pic>
      <p:pic>
        <p:nvPicPr>
          <p:cNvPr id="118" name="Picture 117"/>
          <p:cNvPicPr>
            <a:picLocks noChangeAspect="1"/>
          </p:cNvPicPr>
          <p:nvPr/>
        </p:nvPicPr>
        <p:blipFill rotWithShape="1">
          <a:blip r:embed="rId4"/>
          <a:srcRect l="3117" t="26770" r="58741" b="24995"/>
          <a:stretch/>
        </p:blipFill>
        <p:spPr>
          <a:xfrm>
            <a:off x="4157548" y="1000013"/>
            <a:ext cx="458411" cy="579707"/>
          </a:xfrm>
          <a:prstGeom prst="rect">
            <a:avLst/>
          </a:prstGeom>
        </p:spPr>
      </p:pic>
      <p:pic>
        <p:nvPicPr>
          <p:cNvPr id="119" name="Picture 118"/>
          <p:cNvPicPr>
            <a:picLocks noChangeAspect="1"/>
          </p:cNvPicPr>
          <p:nvPr/>
        </p:nvPicPr>
        <p:blipFill rotWithShape="1">
          <a:blip r:embed="rId4"/>
          <a:srcRect l="3117" t="26770" r="58741" b="24995"/>
          <a:stretch/>
        </p:blipFill>
        <p:spPr>
          <a:xfrm>
            <a:off x="4382687" y="1000013"/>
            <a:ext cx="458411" cy="579707"/>
          </a:xfrm>
          <a:prstGeom prst="rect">
            <a:avLst/>
          </a:prstGeom>
        </p:spPr>
      </p:pic>
      <p:pic>
        <p:nvPicPr>
          <p:cNvPr id="120" name="Picture 119"/>
          <p:cNvPicPr>
            <a:picLocks noChangeAspect="1"/>
          </p:cNvPicPr>
          <p:nvPr/>
        </p:nvPicPr>
        <p:blipFill rotWithShape="1">
          <a:blip r:embed="rId4"/>
          <a:srcRect l="3117" t="26770" r="58741" b="24995"/>
          <a:stretch/>
        </p:blipFill>
        <p:spPr>
          <a:xfrm>
            <a:off x="4643214" y="1000013"/>
            <a:ext cx="458411" cy="579707"/>
          </a:xfrm>
          <a:prstGeom prst="rect">
            <a:avLst/>
          </a:prstGeom>
        </p:spPr>
      </p:pic>
      <p:pic>
        <p:nvPicPr>
          <p:cNvPr id="121" name="Picture 120"/>
          <p:cNvPicPr>
            <a:picLocks noChangeAspect="1"/>
          </p:cNvPicPr>
          <p:nvPr/>
        </p:nvPicPr>
        <p:blipFill rotWithShape="1">
          <a:blip r:embed="rId4"/>
          <a:srcRect l="3117" t="26770" r="58741" b="24995"/>
          <a:stretch/>
        </p:blipFill>
        <p:spPr>
          <a:xfrm>
            <a:off x="4835118" y="1000013"/>
            <a:ext cx="458411" cy="579707"/>
          </a:xfrm>
          <a:prstGeom prst="rect">
            <a:avLst/>
          </a:prstGeom>
        </p:spPr>
      </p:pic>
      <p:pic>
        <p:nvPicPr>
          <p:cNvPr id="122" name="Picture 121"/>
          <p:cNvPicPr>
            <a:picLocks noChangeAspect="1"/>
          </p:cNvPicPr>
          <p:nvPr/>
        </p:nvPicPr>
        <p:blipFill rotWithShape="1">
          <a:blip r:embed="rId4"/>
          <a:srcRect l="3117" t="26770" r="58741" b="24995"/>
          <a:stretch/>
        </p:blipFill>
        <p:spPr>
          <a:xfrm>
            <a:off x="4335654" y="1223165"/>
            <a:ext cx="458411" cy="579707"/>
          </a:xfrm>
          <a:prstGeom prst="rect">
            <a:avLst/>
          </a:prstGeom>
        </p:spPr>
      </p:pic>
      <p:pic>
        <p:nvPicPr>
          <p:cNvPr id="123" name="Picture 122"/>
          <p:cNvPicPr>
            <a:picLocks noChangeAspect="1"/>
          </p:cNvPicPr>
          <p:nvPr/>
        </p:nvPicPr>
        <p:blipFill rotWithShape="1">
          <a:blip r:embed="rId4"/>
          <a:srcRect l="3117" t="26770" r="58741" b="24995"/>
          <a:stretch/>
        </p:blipFill>
        <p:spPr>
          <a:xfrm>
            <a:off x="4615959" y="1215969"/>
            <a:ext cx="458411" cy="579707"/>
          </a:xfrm>
          <a:prstGeom prst="rect">
            <a:avLst/>
          </a:prstGeom>
        </p:spPr>
      </p:pic>
      <p:pic>
        <p:nvPicPr>
          <p:cNvPr id="124" name="Picture 123"/>
          <p:cNvPicPr>
            <a:picLocks noChangeAspect="1"/>
          </p:cNvPicPr>
          <p:nvPr/>
        </p:nvPicPr>
        <p:blipFill rotWithShape="1">
          <a:blip r:embed="rId4"/>
          <a:srcRect l="3117" t="26770" r="58741" b="24995"/>
          <a:stretch/>
        </p:blipFill>
        <p:spPr>
          <a:xfrm>
            <a:off x="4040116" y="1256824"/>
            <a:ext cx="458411" cy="579707"/>
          </a:xfrm>
          <a:prstGeom prst="rect">
            <a:avLst/>
          </a:prstGeom>
        </p:spPr>
      </p:pic>
      <p:pic>
        <p:nvPicPr>
          <p:cNvPr id="125" name="Picture 124"/>
          <p:cNvPicPr>
            <a:picLocks noChangeAspect="1"/>
          </p:cNvPicPr>
          <p:nvPr/>
        </p:nvPicPr>
        <p:blipFill rotWithShape="1">
          <a:blip r:embed="rId5"/>
          <a:srcRect l="25655" t="8236" r="13823" b="17744"/>
          <a:stretch/>
        </p:blipFill>
        <p:spPr>
          <a:xfrm>
            <a:off x="1771776" y="3133332"/>
            <a:ext cx="1590493" cy="2431568"/>
          </a:xfrm>
          <a:prstGeom prst="rect">
            <a:avLst/>
          </a:prstGeom>
        </p:spPr>
      </p:pic>
      <p:pic>
        <p:nvPicPr>
          <p:cNvPr id="126" name="Picture 125"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213957" y="4367671"/>
            <a:ext cx="194703" cy="163809"/>
          </a:xfrm>
          <a:prstGeom prst="rect">
            <a:avLst/>
          </a:prstGeom>
        </p:spPr>
      </p:pic>
      <p:pic>
        <p:nvPicPr>
          <p:cNvPr id="127" name="Picture 126"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366357" y="4520071"/>
            <a:ext cx="194703" cy="163809"/>
          </a:xfrm>
          <a:prstGeom prst="rect">
            <a:avLst/>
          </a:prstGeom>
        </p:spPr>
      </p:pic>
      <p:pic>
        <p:nvPicPr>
          <p:cNvPr id="128" name="Picture 12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407258" y="4367671"/>
            <a:ext cx="194703" cy="163809"/>
          </a:xfrm>
          <a:prstGeom prst="rect">
            <a:avLst/>
          </a:prstGeom>
        </p:spPr>
      </p:pic>
      <p:pic>
        <p:nvPicPr>
          <p:cNvPr id="129" name="Picture 12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171654" y="4531480"/>
            <a:ext cx="194703" cy="163809"/>
          </a:xfrm>
          <a:prstGeom prst="rect">
            <a:avLst/>
          </a:prstGeom>
        </p:spPr>
      </p:pic>
      <p:pic>
        <p:nvPicPr>
          <p:cNvPr id="130" name="Picture 12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364955" y="4683880"/>
            <a:ext cx="194703" cy="163809"/>
          </a:xfrm>
          <a:prstGeom prst="rect">
            <a:avLst/>
          </a:prstGeom>
        </p:spPr>
      </p:pic>
      <p:pic>
        <p:nvPicPr>
          <p:cNvPr id="131" name="Picture 13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542159" y="4520071"/>
            <a:ext cx="194703" cy="163809"/>
          </a:xfrm>
          <a:prstGeom prst="rect">
            <a:avLst/>
          </a:prstGeom>
        </p:spPr>
      </p:pic>
      <p:pic>
        <p:nvPicPr>
          <p:cNvPr id="132" name="Picture 13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542159" y="4683880"/>
            <a:ext cx="194703" cy="163809"/>
          </a:xfrm>
          <a:prstGeom prst="rect">
            <a:avLst/>
          </a:prstGeom>
        </p:spPr>
      </p:pic>
      <p:pic>
        <p:nvPicPr>
          <p:cNvPr id="133" name="Picture 13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603363" y="4356262"/>
            <a:ext cx="194703" cy="163809"/>
          </a:xfrm>
          <a:prstGeom prst="rect">
            <a:avLst/>
          </a:prstGeom>
        </p:spPr>
      </p:pic>
      <p:pic>
        <p:nvPicPr>
          <p:cNvPr id="134" name="Picture 13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705621" y="4520071"/>
            <a:ext cx="194703" cy="163809"/>
          </a:xfrm>
          <a:prstGeom prst="rect">
            <a:avLst/>
          </a:prstGeom>
        </p:spPr>
      </p:pic>
      <p:pic>
        <p:nvPicPr>
          <p:cNvPr id="136" name="Picture 135"/>
          <p:cNvPicPr>
            <a:picLocks noChangeAspect="1"/>
          </p:cNvPicPr>
          <p:nvPr/>
        </p:nvPicPr>
        <p:blipFill rotWithShape="1">
          <a:blip r:embed="rId5"/>
          <a:srcRect l="25655" t="8236" r="13823" b="17744"/>
          <a:stretch/>
        </p:blipFill>
        <p:spPr>
          <a:xfrm>
            <a:off x="5340460" y="3123152"/>
            <a:ext cx="1590493" cy="2431568"/>
          </a:xfrm>
          <a:prstGeom prst="rect">
            <a:avLst/>
          </a:prstGeom>
        </p:spPr>
      </p:pic>
      <p:pic>
        <p:nvPicPr>
          <p:cNvPr id="137" name="Picture 136"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5782641" y="4357491"/>
            <a:ext cx="194703" cy="163809"/>
          </a:xfrm>
          <a:prstGeom prst="rect">
            <a:avLst/>
          </a:prstGeom>
        </p:spPr>
      </p:pic>
      <p:pic>
        <p:nvPicPr>
          <p:cNvPr id="138" name="Picture 13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5935041" y="4509891"/>
            <a:ext cx="194703" cy="163809"/>
          </a:xfrm>
          <a:prstGeom prst="rect">
            <a:avLst/>
          </a:prstGeom>
        </p:spPr>
      </p:pic>
      <p:pic>
        <p:nvPicPr>
          <p:cNvPr id="139" name="Picture 13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5975942" y="4357491"/>
            <a:ext cx="194703" cy="163809"/>
          </a:xfrm>
          <a:prstGeom prst="rect">
            <a:avLst/>
          </a:prstGeom>
        </p:spPr>
      </p:pic>
      <p:pic>
        <p:nvPicPr>
          <p:cNvPr id="140" name="Picture 13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5740338" y="4521300"/>
            <a:ext cx="194703" cy="163809"/>
          </a:xfrm>
          <a:prstGeom prst="rect">
            <a:avLst/>
          </a:prstGeom>
        </p:spPr>
      </p:pic>
      <p:pic>
        <p:nvPicPr>
          <p:cNvPr id="141" name="Picture 14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5933639" y="4673700"/>
            <a:ext cx="194703" cy="163809"/>
          </a:xfrm>
          <a:prstGeom prst="rect">
            <a:avLst/>
          </a:prstGeom>
        </p:spPr>
      </p:pic>
      <p:pic>
        <p:nvPicPr>
          <p:cNvPr id="142" name="Picture 14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6110843" y="4509891"/>
            <a:ext cx="194703" cy="163809"/>
          </a:xfrm>
          <a:prstGeom prst="rect">
            <a:avLst/>
          </a:prstGeom>
        </p:spPr>
      </p:pic>
      <p:pic>
        <p:nvPicPr>
          <p:cNvPr id="143" name="Picture 14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6110843" y="4673700"/>
            <a:ext cx="194703" cy="163809"/>
          </a:xfrm>
          <a:prstGeom prst="rect">
            <a:avLst/>
          </a:prstGeom>
        </p:spPr>
      </p:pic>
      <p:pic>
        <p:nvPicPr>
          <p:cNvPr id="144" name="Picture 14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6172047" y="4346082"/>
            <a:ext cx="194703" cy="163809"/>
          </a:xfrm>
          <a:prstGeom prst="rect">
            <a:avLst/>
          </a:prstGeom>
        </p:spPr>
      </p:pic>
      <p:pic>
        <p:nvPicPr>
          <p:cNvPr id="145" name="Picture 144"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6274305" y="4509891"/>
            <a:ext cx="194703" cy="163809"/>
          </a:xfrm>
          <a:prstGeom prst="rect">
            <a:avLst/>
          </a:prstGeom>
        </p:spPr>
      </p:pic>
      <p:cxnSp>
        <p:nvCxnSpPr>
          <p:cNvPr id="103" name="Straight Arrow Connector 102"/>
          <p:cNvCxnSpPr>
            <a:endCxn id="125" idx="0"/>
          </p:cNvCxnSpPr>
          <p:nvPr/>
        </p:nvCxnSpPr>
        <p:spPr>
          <a:xfrm flipH="1">
            <a:off x="2567023" y="2312498"/>
            <a:ext cx="1783381" cy="820834"/>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endCxn id="147" idx="0"/>
          </p:cNvCxnSpPr>
          <p:nvPr/>
        </p:nvCxnSpPr>
        <p:spPr>
          <a:xfrm>
            <a:off x="4350404" y="2312498"/>
            <a:ext cx="8117" cy="810654"/>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endCxn id="136" idx="0"/>
          </p:cNvCxnSpPr>
          <p:nvPr/>
        </p:nvCxnSpPr>
        <p:spPr>
          <a:xfrm>
            <a:off x="4350404" y="2312498"/>
            <a:ext cx="1785303" cy="810654"/>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pic>
        <p:nvPicPr>
          <p:cNvPr id="147" name="Picture 146"/>
          <p:cNvPicPr>
            <a:picLocks noChangeAspect="1"/>
          </p:cNvPicPr>
          <p:nvPr/>
        </p:nvPicPr>
        <p:blipFill rotWithShape="1">
          <a:blip r:embed="rId5"/>
          <a:srcRect l="25655" t="8236" r="13823" b="17744"/>
          <a:stretch/>
        </p:blipFill>
        <p:spPr>
          <a:xfrm>
            <a:off x="3563274" y="3123152"/>
            <a:ext cx="1590493" cy="2431568"/>
          </a:xfrm>
          <a:prstGeom prst="rect">
            <a:avLst/>
          </a:prstGeom>
        </p:spPr>
      </p:pic>
      <p:pic>
        <p:nvPicPr>
          <p:cNvPr id="148" name="Picture 14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005455" y="4357491"/>
            <a:ext cx="194703" cy="163809"/>
          </a:xfrm>
          <a:prstGeom prst="rect">
            <a:avLst/>
          </a:prstGeom>
        </p:spPr>
      </p:pic>
      <p:pic>
        <p:nvPicPr>
          <p:cNvPr id="149" name="Picture 14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157855" y="4509891"/>
            <a:ext cx="194703" cy="163809"/>
          </a:xfrm>
          <a:prstGeom prst="rect">
            <a:avLst/>
          </a:prstGeom>
        </p:spPr>
      </p:pic>
      <p:pic>
        <p:nvPicPr>
          <p:cNvPr id="150" name="Picture 14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198756" y="4357491"/>
            <a:ext cx="194703" cy="163809"/>
          </a:xfrm>
          <a:prstGeom prst="rect">
            <a:avLst/>
          </a:prstGeom>
        </p:spPr>
      </p:pic>
      <p:pic>
        <p:nvPicPr>
          <p:cNvPr id="151" name="Picture 15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3963152" y="4521300"/>
            <a:ext cx="194703" cy="163809"/>
          </a:xfrm>
          <a:prstGeom prst="rect">
            <a:avLst/>
          </a:prstGeom>
        </p:spPr>
      </p:pic>
      <p:pic>
        <p:nvPicPr>
          <p:cNvPr id="152" name="Picture 15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156453" y="4673700"/>
            <a:ext cx="194703" cy="163809"/>
          </a:xfrm>
          <a:prstGeom prst="rect">
            <a:avLst/>
          </a:prstGeom>
        </p:spPr>
      </p:pic>
      <p:pic>
        <p:nvPicPr>
          <p:cNvPr id="153" name="Picture 15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333657" y="4509891"/>
            <a:ext cx="194703" cy="163809"/>
          </a:xfrm>
          <a:prstGeom prst="rect">
            <a:avLst/>
          </a:prstGeom>
        </p:spPr>
      </p:pic>
      <p:pic>
        <p:nvPicPr>
          <p:cNvPr id="154" name="Picture 15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333657" y="4673700"/>
            <a:ext cx="194703" cy="163809"/>
          </a:xfrm>
          <a:prstGeom prst="rect">
            <a:avLst/>
          </a:prstGeom>
        </p:spPr>
      </p:pic>
      <p:pic>
        <p:nvPicPr>
          <p:cNvPr id="155" name="Picture 154"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394861" y="4346082"/>
            <a:ext cx="194703" cy="163809"/>
          </a:xfrm>
          <a:prstGeom prst="rect">
            <a:avLst/>
          </a:prstGeom>
        </p:spPr>
      </p:pic>
      <p:pic>
        <p:nvPicPr>
          <p:cNvPr id="156" name="Picture 155"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497119" y="4509891"/>
            <a:ext cx="194703" cy="163809"/>
          </a:xfrm>
          <a:prstGeom prst="rect">
            <a:avLst/>
          </a:prstGeom>
        </p:spPr>
      </p:pic>
      <p:sp>
        <p:nvSpPr>
          <p:cNvPr id="91" name="Rectangle 90"/>
          <p:cNvSpPr/>
          <p:nvPr/>
        </p:nvSpPr>
        <p:spPr>
          <a:xfrm>
            <a:off x="761923" y="1293902"/>
            <a:ext cx="1603032" cy="707886"/>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N=~1,500 broodstock</a:t>
            </a:r>
            <a:endParaRPr lang="en-US" sz="2000" b="1" cap="none" spc="0" dirty="0">
              <a:ln w="12700">
                <a:no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837435056"/>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74919"/>
            <a:ext cx="8673538" cy="736491"/>
          </a:xfrm>
        </p:spPr>
        <p:txBody>
          <a:bodyPr>
            <a:noAutofit/>
          </a:bodyPr>
          <a:lstStyle/>
          <a:p>
            <a:r>
              <a:rPr lang="en-US" sz="3400" i="1" dirty="0">
                <a:latin typeface="Century Gothic"/>
                <a:cs typeface="Century Gothic"/>
              </a:rPr>
              <a:t>B</a:t>
            </a:r>
            <a:r>
              <a:rPr lang="en-US" sz="3400" i="1" dirty="0" smtClean="0">
                <a:latin typeface="Century Gothic"/>
                <a:cs typeface="Century Gothic"/>
              </a:rPr>
              <a:t>reeding method B</a:t>
            </a:r>
            <a:endParaRPr lang="en-US" sz="3400" i="1" dirty="0">
              <a:latin typeface="Century Gothic"/>
              <a:cs typeface="Century Gothic"/>
            </a:endParaRPr>
          </a:p>
        </p:txBody>
      </p:sp>
      <p:sp>
        <p:nvSpPr>
          <p:cNvPr id="3" name="Content Placeholder 2"/>
          <p:cNvSpPr>
            <a:spLocks noGrp="1"/>
          </p:cNvSpPr>
          <p:nvPr>
            <p:ph idx="1"/>
          </p:nvPr>
        </p:nvSpPr>
        <p:spPr>
          <a:xfrm>
            <a:off x="1308588" y="5803166"/>
            <a:ext cx="6909060" cy="725059"/>
          </a:xfrm>
        </p:spPr>
        <p:txBody>
          <a:bodyPr>
            <a:normAutofit/>
          </a:bodyPr>
          <a:lstStyle/>
          <a:p>
            <a:pPr marL="0" indent="0">
              <a:buNone/>
            </a:pPr>
            <a:r>
              <a:rPr lang="en-US" sz="3200" dirty="0" smtClean="0">
                <a:latin typeface="Century Gothic"/>
                <a:cs typeface="Century Gothic"/>
              </a:rPr>
              <a:t>Separated broodstock &amp; larvae</a:t>
            </a:r>
          </a:p>
          <a:p>
            <a:pPr marL="0" indent="0">
              <a:buNone/>
            </a:pPr>
            <a:endParaRPr lang="en-US" sz="3200" dirty="0" smtClean="0">
              <a:latin typeface="Century Gothic"/>
              <a:cs typeface="Century Gothic"/>
            </a:endParaRPr>
          </a:p>
          <a:p>
            <a:pPr marL="0" indent="0">
              <a:buNone/>
            </a:pPr>
            <a:endParaRPr lang="en-US" sz="3200" dirty="0">
              <a:latin typeface="Century Gothic"/>
              <a:cs typeface="Century Gothic"/>
            </a:endParaRPr>
          </a:p>
        </p:txBody>
      </p:sp>
      <p:pic>
        <p:nvPicPr>
          <p:cNvPr id="4" name="Picture 3"/>
          <p:cNvPicPr>
            <a:picLocks noChangeAspect="1"/>
          </p:cNvPicPr>
          <p:nvPr/>
        </p:nvPicPr>
        <p:blipFill>
          <a:blip r:embed="rId3"/>
          <a:stretch>
            <a:fillRect/>
          </a:stretch>
        </p:blipFill>
        <p:spPr>
          <a:xfrm>
            <a:off x="1339740" y="1173669"/>
            <a:ext cx="1647566" cy="1647566"/>
          </a:xfrm>
          <a:prstGeom prst="rect">
            <a:avLst/>
          </a:prstGeom>
        </p:spPr>
      </p:pic>
      <p:pic>
        <p:nvPicPr>
          <p:cNvPr id="9" name="Picture 8"/>
          <p:cNvPicPr>
            <a:picLocks noChangeAspect="1"/>
          </p:cNvPicPr>
          <p:nvPr/>
        </p:nvPicPr>
        <p:blipFill>
          <a:blip r:embed="rId3"/>
          <a:stretch>
            <a:fillRect/>
          </a:stretch>
        </p:blipFill>
        <p:spPr>
          <a:xfrm>
            <a:off x="1339740" y="3822278"/>
            <a:ext cx="1647566" cy="1647566"/>
          </a:xfrm>
          <a:prstGeom prst="rect">
            <a:avLst/>
          </a:prstGeom>
        </p:spPr>
      </p:pic>
      <p:pic>
        <p:nvPicPr>
          <p:cNvPr id="10" name="Picture 9"/>
          <p:cNvPicPr>
            <a:picLocks noChangeAspect="1"/>
          </p:cNvPicPr>
          <p:nvPr/>
        </p:nvPicPr>
        <p:blipFill>
          <a:blip r:embed="rId3"/>
          <a:stretch>
            <a:fillRect/>
          </a:stretch>
        </p:blipFill>
        <p:spPr>
          <a:xfrm>
            <a:off x="2954868" y="3829699"/>
            <a:ext cx="1647566" cy="1647566"/>
          </a:xfrm>
          <a:prstGeom prst="rect">
            <a:avLst/>
          </a:prstGeom>
        </p:spPr>
      </p:pic>
      <p:pic>
        <p:nvPicPr>
          <p:cNvPr id="11" name="Picture 10"/>
          <p:cNvPicPr>
            <a:picLocks noChangeAspect="1"/>
          </p:cNvPicPr>
          <p:nvPr/>
        </p:nvPicPr>
        <p:blipFill>
          <a:blip r:embed="rId3"/>
          <a:stretch>
            <a:fillRect/>
          </a:stretch>
        </p:blipFill>
        <p:spPr>
          <a:xfrm>
            <a:off x="4595118" y="3822278"/>
            <a:ext cx="1647566" cy="1647566"/>
          </a:xfrm>
          <a:prstGeom prst="rect">
            <a:avLst/>
          </a:prstGeom>
        </p:spPr>
      </p:pic>
      <p:pic>
        <p:nvPicPr>
          <p:cNvPr id="13" name="Picture 12"/>
          <p:cNvPicPr>
            <a:picLocks noChangeAspect="1"/>
          </p:cNvPicPr>
          <p:nvPr/>
        </p:nvPicPr>
        <p:blipFill rotWithShape="1">
          <a:blip r:embed="rId4"/>
          <a:srcRect l="3117" t="26770" r="58741" b="24995"/>
          <a:stretch/>
        </p:blipFill>
        <p:spPr>
          <a:xfrm>
            <a:off x="1646464" y="1842051"/>
            <a:ext cx="458411" cy="579707"/>
          </a:xfrm>
          <a:prstGeom prst="rect">
            <a:avLst/>
          </a:prstGeom>
        </p:spPr>
      </p:pic>
      <p:pic>
        <p:nvPicPr>
          <p:cNvPr id="14" name="Picture 13"/>
          <p:cNvPicPr>
            <a:picLocks noChangeAspect="1"/>
          </p:cNvPicPr>
          <p:nvPr/>
        </p:nvPicPr>
        <p:blipFill rotWithShape="1">
          <a:blip r:embed="rId4"/>
          <a:srcRect l="3117" t="26770" r="58741" b="24995"/>
          <a:stretch/>
        </p:blipFill>
        <p:spPr>
          <a:xfrm>
            <a:off x="1912082" y="1842051"/>
            <a:ext cx="458411" cy="579707"/>
          </a:xfrm>
          <a:prstGeom prst="rect">
            <a:avLst/>
          </a:prstGeom>
        </p:spPr>
      </p:pic>
      <p:pic>
        <p:nvPicPr>
          <p:cNvPr id="27" name="Picture 2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806555" y="4734419"/>
            <a:ext cx="194703" cy="163809"/>
          </a:xfrm>
          <a:prstGeom prst="rect">
            <a:avLst/>
          </a:prstGeom>
        </p:spPr>
      </p:pic>
      <p:pic>
        <p:nvPicPr>
          <p:cNvPr id="28" name="Picture 2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958955" y="4886819"/>
            <a:ext cx="194703" cy="163809"/>
          </a:xfrm>
          <a:prstGeom prst="rect">
            <a:avLst/>
          </a:prstGeom>
        </p:spPr>
      </p:pic>
      <p:pic>
        <p:nvPicPr>
          <p:cNvPr id="29" name="Picture 2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999856" y="4734419"/>
            <a:ext cx="194703" cy="163809"/>
          </a:xfrm>
          <a:prstGeom prst="rect">
            <a:avLst/>
          </a:prstGeom>
        </p:spPr>
      </p:pic>
      <p:pic>
        <p:nvPicPr>
          <p:cNvPr id="30" name="Picture 2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764252" y="4898228"/>
            <a:ext cx="194703" cy="163809"/>
          </a:xfrm>
          <a:prstGeom prst="rect">
            <a:avLst/>
          </a:prstGeom>
        </p:spPr>
      </p:pic>
      <p:pic>
        <p:nvPicPr>
          <p:cNvPr id="31" name="Picture 3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957553" y="5050628"/>
            <a:ext cx="194703" cy="163809"/>
          </a:xfrm>
          <a:prstGeom prst="rect">
            <a:avLst/>
          </a:prstGeom>
        </p:spPr>
      </p:pic>
      <p:pic>
        <p:nvPicPr>
          <p:cNvPr id="32" name="Picture 3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134757" y="4886819"/>
            <a:ext cx="194703" cy="163809"/>
          </a:xfrm>
          <a:prstGeom prst="rect">
            <a:avLst/>
          </a:prstGeom>
        </p:spPr>
      </p:pic>
      <p:pic>
        <p:nvPicPr>
          <p:cNvPr id="33" name="Picture 3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134757" y="5050628"/>
            <a:ext cx="194703" cy="163809"/>
          </a:xfrm>
          <a:prstGeom prst="rect">
            <a:avLst/>
          </a:prstGeom>
        </p:spPr>
      </p:pic>
      <p:pic>
        <p:nvPicPr>
          <p:cNvPr id="34" name="Picture 3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195961" y="4723010"/>
            <a:ext cx="194703" cy="163809"/>
          </a:xfrm>
          <a:prstGeom prst="rect">
            <a:avLst/>
          </a:prstGeom>
        </p:spPr>
      </p:pic>
      <p:pic>
        <p:nvPicPr>
          <p:cNvPr id="35" name="Picture 3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298219" y="4886819"/>
            <a:ext cx="194703" cy="163809"/>
          </a:xfrm>
          <a:prstGeom prst="rect">
            <a:avLst/>
          </a:prstGeom>
        </p:spPr>
      </p:pic>
      <p:pic>
        <p:nvPicPr>
          <p:cNvPr id="37" name="Picture 3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451401" y="4716167"/>
            <a:ext cx="194703" cy="163809"/>
          </a:xfrm>
          <a:prstGeom prst="rect">
            <a:avLst/>
          </a:prstGeom>
        </p:spPr>
      </p:pic>
      <p:pic>
        <p:nvPicPr>
          <p:cNvPr id="38" name="Picture 3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603801" y="4868567"/>
            <a:ext cx="194703" cy="163809"/>
          </a:xfrm>
          <a:prstGeom prst="rect">
            <a:avLst/>
          </a:prstGeom>
        </p:spPr>
      </p:pic>
      <p:pic>
        <p:nvPicPr>
          <p:cNvPr id="39" name="Picture 3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644702" y="4716167"/>
            <a:ext cx="194703" cy="163809"/>
          </a:xfrm>
          <a:prstGeom prst="rect">
            <a:avLst/>
          </a:prstGeom>
        </p:spPr>
      </p:pic>
      <p:pic>
        <p:nvPicPr>
          <p:cNvPr id="40" name="Picture 3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409098" y="4879976"/>
            <a:ext cx="194703" cy="163809"/>
          </a:xfrm>
          <a:prstGeom prst="rect">
            <a:avLst/>
          </a:prstGeom>
        </p:spPr>
      </p:pic>
      <p:pic>
        <p:nvPicPr>
          <p:cNvPr id="41" name="Picture 4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602399" y="5032376"/>
            <a:ext cx="194703" cy="163809"/>
          </a:xfrm>
          <a:prstGeom prst="rect">
            <a:avLst/>
          </a:prstGeom>
        </p:spPr>
      </p:pic>
      <p:pic>
        <p:nvPicPr>
          <p:cNvPr id="42" name="Picture 4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779603" y="4868567"/>
            <a:ext cx="194703" cy="163809"/>
          </a:xfrm>
          <a:prstGeom prst="rect">
            <a:avLst/>
          </a:prstGeom>
        </p:spPr>
      </p:pic>
      <p:pic>
        <p:nvPicPr>
          <p:cNvPr id="43" name="Picture 4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779603" y="5032376"/>
            <a:ext cx="194703" cy="163809"/>
          </a:xfrm>
          <a:prstGeom prst="rect">
            <a:avLst/>
          </a:prstGeom>
        </p:spPr>
      </p:pic>
      <p:pic>
        <p:nvPicPr>
          <p:cNvPr id="44" name="Picture 4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840807" y="4704758"/>
            <a:ext cx="194703" cy="163809"/>
          </a:xfrm>
          <a:prstGeom prst="rect">
            <a:avLst/>
          </a:prstGeom>
        </p:spPr>
      </p:pic>
      <p:pic>
        <p:nvPicPr>
          <p:cNvPr id="45" name="Picture 4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943065" y="4868567"/>
            <a:ext cx="194703" cy="163809"/>
          </a:xfrm>
          <a:prstGeom prst="rect">
            <a:avLst/>
          </a:prstGeom>
        </p:spPr>
      </p:pic>
      <p:pic>
        <p:nvPicPr>
          <p:cNvPr id="46" name="Picture 45"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120762" y="4638250"/>
            <a:ext cx="194703" cy="163809"/>
          </a:xfrm>
          <a:prstGeom prst="rect">
            <a:avLst/>
          </a:prstGeom>
        </p:spPr>
      </p:pic>
      <p:pic>
        <p:nvPicPr>
          <p:cNvPr id="47" name="Picture 4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273162" y="4790650"/>
            <a:ext cx="194703" cy="163809"/>
          </a:xfrm>
          <a:prstGeom prst="rect">
            <a:avLst/>
          </a:prstGeom>
        </p:spPr>
      </p:pic>
      <p:pic>
        <p:nvPicPr>
          <p:cNvPr id="48" name="Picture 4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314063" y="4638250"/>
            <a:ext cx="194703" cy="163809"/>
          </a:xfrm>
          <a:prstGeom prst="rect">
            <a:avLst/>
          </a:prstGeom>
        </p:spPr>
      </p:pic>
      <p:pic>
        <p:nvPicPr>
          <p:cNvPr id="49" name="Picture 4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078459" y="4802059"/>
            <a:ext cx="194703" cy="163809"/>
          </a:xfrm>
          <a:prstGeom prst="rect">
            <a:avLst/>
          </a:prstGeom>
        </p:spPr>
      </p:pic>
      <p:pic>
        <p:nvPicPr>
          <p:cNvPr id="50" name="Picture 4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271760" y="4954459"/>
            <a:ext cx="194703" cy="163809"/>
          </a:xfrm>
          <a:prstGeom prst="rect">
            <a:avLst/>
          </a:prstGeom>
        </p:spPr>
      </p:pic>
      <p:pic>
        <p:nvPicPr>
          <p:cNvPr id="51" name="Picture 5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448964" y="4790650"/>
            <a:ext cx="194703" cy="163809"/>
          </a:xfrm>
          <a:prstGeom prst="rect">
            <a:avLst/>
          </a:prstGeom>
        </p:spPr>
      </p:pic>
      <p:pic>
        <p:nvPicPr>
          <p:cNvPr id="52" name="Picture 5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448964" y="4954459"/>
            <a:ext cx="194703" cy="163809"/>
          </a:xfrm>
          <a:prstGeom prst="rect">
            <a:avLst/>
          </a:prstGeom>
        </p:spPr>
      </p:pic>
      <p:pic>
        <p:nvPicPr>
          <p:cNvPr id="53" name="Picture 5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510168" y="4626841"/>
            <a:ext cx="194703" cy="163809"/>
          </a:xfrm>
          <a:prstGeom prst="rect">
            <a:avLst/>
          </a:prstGeom>
        </p:spPr>
      </p:pic>
      <p:pic>
        <p:nvPicPr>
          <p:cNvPr id="54" name="Picture 5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612426" y="4790650"/>
            <a:ext cx="194703" cy="163809"/>
          </a:xfrm>
          <a:prstGeom prst="rect">
            <a:avLst/>
          </a:prstGeom>
        </p:spPr>
      </p:pic>
      <p:cxnSp>
        <p:nvCxnSpPr>
          <p:cNvPr id="60" name="Straight Arrow Connector 59"/>
          <p:cNvCxnSpPr>
            <a:stCxn id="4" idx="2"/>
            <a:endCxn id="9" idx="0"/>
          </p:cNvCxnSpPr>
          <p:nvPr/>
        </p:nvCxnSpPr>
        <p:spPr>
          <a:xfrm>
            <a:off x="2163523" y="2821235"/>
            <a:ext cx="0" cy="1001043"/>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10" idx="0"/>
          </p:cNvCxnSpPr>
          <p:nvPr/>
        </p:nvCxnSpPr>
        <p:spPr>
          <a:xfrm>
            <a:off x="3778651" y="2828656"/>
            <a:ext cx="0" cy="1001043"/>
          </a:xfrm>
          <a:prstGeom prst="straightConnector1">
            <a:avLst/>
          </a:prstGeom>
          <a:ln w="76200"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11" idx="0"/>
          </p:cNvCxnSpPr>
          <p:nvPr/>
        </p:nvCxnSpPr>
        <p:spPr>
          <a:xfrm>
            <a:off x="5418901" y="2821235"/>
            <a:ext cx="0" cy="1001043"/>
          </a:xfrm>
          <a:prstGeom prst="straightConnector1">
            <a:avLst/>
          </a:prstGeom>
          <a:ln w="76200" cmpd="sng">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1553873" y="4025865"/>
            <a:ext cx="1270000" cy="400110"/>
          </a:xfrm>
          <a:prstGeom prst="rect">
            <a:avLst/>
          </a:prstGeom>
          <a:noFill/>
        </p:spPr>
        <p:txBody>
          <a:bodyPr wrap="square" lIns="91440" tIns="45720" rIns="91440" bIns="45720">
            <a:spAutoFit/>
          </a:bodyPr>
          <a:lstStyle/>
          <a:p>
            <a:pPr algn="ctr"/>
            <a:r>
              <a:rPr lang="en-US" sz="2000" b="1" dirty="0" smtClean="0">
                <a:ln w="12700">
                  <a:noFill/>
                  <a:prstDash val="solid"/>
                </a:ln>
                <a:solidFill>
                  <a:srgbClr val="800000"/>
                </a:solidFill>
                <a:effectLst>
                  <a:outerShdw blurRad="41275" dist="20320" dir="1800000" algn="tl" rotWithShape="0">
                    <a:srgbClr val="000000">
                      <a:alpha val="40000"/>
                    </a:srgbClr>
                  </a:outerShdw>
                </a:effectLst>
              </a:rPr>
              <a:t>Family</a:t>
            </a:r>
            <a:r>
              <a:rPr lang="en-US" sz="2000" b="1" cap="none" spc="0" dirty="0" smtClean="0">
                <a:ln w="12700">
                  <a:noFill/>
                  <a:prstDash val="solid"/>
                </a:ln>
                <a:solidFill>
                  <a:srgbClr val="800000"/>
                </a:solidFill>
                <a:effectLst>
                  <a:outerShdw blurRad="41275" dist="20320" dir="1800000" algn="tl" rotWithShape="0">
                    <a:srgbClr val="000000">
                      <a:alpha val="40000"/>
                    </a:srgbClr>
                  </a:outerShdw>
                </a:effectLst>
              </a:rPr>
              <a:t> 1</a:t>
            </a:r>
            <a:endParaRPr lang="en-US" sz="2000" b="1" cap="none" spc="0" dirty="0">
              <a:ln w="12700">
                <a:noFill/>
                <a:prstDash val="solid"/>
              </a:ln>
              <a:solidFill>
                <a:srgbClr val="800000"/>
              </a:solidFill>
              <a:effectLst>
                <a:outerShdw blurRad="41275" dist="20320" dir="1800000" algn="tl" rotWithShape="0">
                  <a:srgbClr val="000000">
                    <a:alpha val="40000"/>
                  </a:srgbClr>
                </a:outerShdw>
              </a:effectLst>
            </a:endParaRPr>
          </a:p>
        </p:txBody>
      </p:sp>
      <p:sp>
        <p:nvSpPr>
          <p:cNvPr id="70" name="Rectangle 69"/>
          <p:cNvSpPr/>
          <p:nvPr/>
        </p:nvSpPr>
        <p:spPr>
          <a:xfrm>
            <a:off x="3152580" y="4029273"/>
            <a:ext cx="1284940"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accent5"/>
                </a:solidFill>
                <a:effectLst>
                  <a:outerShdw blurRad="41275" dist="20320" dir="1800000" algn="tl" rotWithShape="0">
                    <a:srgbClr val="000000">
                      <a:alpha val="40000"/>
                    </a:srgbClr>
                  </a:outerShdw>
                </a:effectLst>
              </a:rPr>
              <a:t>Family 2</a:t>
            </a:r>
            <a:endParaRPr lang="en-US" sz="2000" b="1" cap="none" spc="0" dirty="0">
              <a:ln w="12700">
                <a:noFill/>
                <a:prstDash val="solid"/>
              </a:ln>
              <a:solidFill>
                <a:schemeClr val="accent5"/>
              </a:solidFill>
              <a:effectLst>
                <a:outerShdw blurRad="41275" dist="20320" dir="1800000" algn="tl" rotWithShape="0">
                  <a:srgbClr val="000000">
                    <a:alpha val="40000"/>
                  </a:srgbClr>
                </a:outerShdw>
              </a:effectLst>
            </a:endParaRPr>
          </a:p>
        </p:txBody>
      </p:sp>
      <p:sp>
        <p:nvSpPr>
          <p:cNvPr id="71" name="Rectangle 70"/>
          <p:cNvSpPr/>
          <p:nvPr/>
        </p:nvSpPr>
        <p:spPr>
          <a:xfrm>
            <a:off x="4796110" y="4029273"/>
            <a:ext cx="1195356"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accent4"/>
                </a:solidFill>
                <a:effectLst>
                  <a:outerShdw blurRad="41275" dist="20320" dir="1800000" algn="tl" rotWithShape="0">
                    <a:srgbClr val="000000">
                      <a:alpha val="40000"/>
                    </a:srgbClr>
                  </a:outerShdw>
                </a:effectLst>
              </a:rPr>
              <a:t>Family 3</a:t>
            </a:r>
            <a:endParaRPr lang="en-US" sz="2000" b="1" cap="none" spc="0" dirty="0">
              <a:ln w="12700">
                <a:noFill/>
                <a:prstDash val="solid"/>
              </a:ln>
              <a:solidFill>
                <a:schemeClr val="accent4"/>
              </a:solidFill>
              <a:effectLst>
                <a:outerShdw blurRad="41275" dist="20320" dir="1800000" algn="tl" rotWithShape="0">
                  <a:srgbClr val="000000">
                    <a:alpha val="40000"/>
                  </a:srgbClr>
                </a:outerShdw>
              </a:effectLst>
            </a:endParaRPr>
          </a:p>
        </p:txBody>
      </p:sp>
      <p:pic>
        <p:nvPicPr>
          <p:cNvPr id="56" name="Picture 55"/>
          <p:cNvPicPr>
            <a:picLocks noChangeAspect="1"/>
          </p:cNvPicPr>
          <p:nvPr/>
        </p:nvPicPr>
        <p:blipFill>
          <a:blip r:embed="rId3"/>
          <a:stretch>
            <a:fillRect/>
          </a:stretch>
        </p:blipFill>
        <p:spPr>
          <a:xfrm>
            <a:off x="6829342" y="3822278"/>
            <a:ext cx="1647566" cy="1647566"/>
          </a:xfrm>
          <a:prstGeom prst="rect">
            <a:avLst/>
          </a:prstGeom>
        </p:spPr>
      </p:pic>
      <p:pic>
        <p:nvPicPr>
          <p:cNvPr id="64" name="Picture 6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354986" y="4638250"/>
            <a:ext cx="194703" cy="163809"/>
          </a:xfrm>
          <a:prstGeom prst="rect">
            <a:avLst/>
          </a:prstGeom>
        </p:spPr>
      </p:pic>
      <p:pic>
        <p:nvPicPr>
          <p:cNvPr id="65" name="Picture 6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507386" y="4790650"/>
            <a:ext cx="194703" cy="163809"/>
          </a:xfrm>
          <a:prstGeom prst="rect">
            <a:avLst/>
          </a:prstGeom>
        </p:spPr>
      </p:pic>
      <p:pic>
        <p:nvPicPr>
          <p:cNvPr id="66" name="Picture 65"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548287" y="4638250"/>
            <a:ext cx="194703" cy="163809"/>
          </a:xfrm>
          <a:prstGeom prst="rect">
            <a:avLst/>
          </a:prstGeom>
        </p:spPr>
      </p:pic>
      <p:pic>
        <p:nvPicPr>
          <p:cNvPr id="67" name="Picture 6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312683" y="4802059"/>
            <a:ext cx="194703" cy="163809"/>
          </a:xfrm>
          <a:prstGeom prst="rect">
            <a:avLst/>
          </a:prstGeom>
        </p:spPr>
      </p:pic>
      <p:pic>
        <p:nvPicPr>
          <p:cNvPr id="68" name="Picture 6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505984" y="4954459"/>
            <a:ext cx="194703" cy="163809"/>
          </a:xfrm>
          <a:prstGeom prst="rect">
            <a:avLst/>
          </a:prstGeom>
        </p:spPr>
      </p:pic>
      <p:pic>
        <p:nvPicPr>
          <p:cNvPr id="72" name="Picture 7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683188" y="4790650"/>
            <a:ext cx="194703" cy="163809"/>
          </a:xfrm>
          <a:prstGeom prst="rect">
            <a:avLst/>
          </a:prstGeom>
        </p:spPr>
      </p:pic>
      <p:pic>
        <p:nvPicPr>
          <p:cNvPr id="73" name="Picture 7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683188" y="4954459"/>
            <a:ext cx="194703" cy="163809"/>
          </a:xfrm>
          <a:prstGeom prst="rect">
            <a:avLst/>
          </a:prstGeom>
        </p:spPr>
      </p:pic>
      <p:pic>
        <p:nvPicPr>
          <p:cNvPr id="74" name="Picture 7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744392" y="4626841"/>
            <a:ext cx="194703" cy="163809"/>
          </a:xfrm>
          <a:prstGeom prst="rect">
            <a:avLst/>
          </a:prstGeom>
        </p:spPr>
      </p:pic>
      <p:pic>
        <p:nvPicPr>
          <p:cNvPr id="75" name="Picture 7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846650" y="4790650"/>
            <a:ext cx="194703" cy="163809"/>
          </a:xfrm>
          <a:prstGeom prst="rect">
            <a:avLst/>
          </a:prstGeom>
        </p:spPr>
      </p:pic>
      <p:cxnSp>
        <p:nvCxnSpPr>
          <p:cNvPr id="76" name="Straight Arrow Connector 75"/>
          <p:cNvCxnSpPr>
            <a:endCxn id="56" idx="0"/>
          </p:cNvCxnSpPr>
          <p:nvPr/>
        </p:nvCxnSpPr>
        <p:spPr>
          <a:xfrm>
            <a:off x="7653125" y="2821235"/>
            <a:ext cx="0" cy="1001043"/>
          </a:xfrm>
          <a:prstGeom prst="straightConnector1">
            <a:avLst/>
          </a:prstGeom>
          <a:ln w="76200" cmpd="sng">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6925747" y="4044214"/>
            <a:ext cx="1446574"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Family </a:t>
            </a: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20</a:t>
            </a:r>
            <a:endParaRPr lang="en-US" sz="2000" b="1" cap="none" spc="0" dirty="0">
              <a:ln w="12700">
                <a:no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sp>
        <p:nvSpPr>
          <p:cNvPr id="78" name="Rectangle 77"/>
          <p:cNvSpPr/>
          <p:nvPr/>
        </p:nvSpPr>
        <p:spPr>
          <a:xfrm>
            <a:off x="6166165" y="1543231"/>
            <a:ext cx="752823" cy="769441"/>
          </a:xfrm>
          <a:prstGeom prst="rect">
            <a:avLst/>
          </a:prstGeom>
          <a:noFill/>
        </p:spPr>
        <p:txBody>
          <a:bodyPr wrap="square" lIns="91440" tIns="45720" rIns="91440" bIns="45720">
            <a:spAutoFit/>
          </a:bodyPr>
          <a:lstStyle/>
          <a:p>
            <a:pPr algn="ctr"/>
            <a:r>
              <a:rPr lang="is-IS" sz="44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 </a:t>
            </a:r>
            <a:endParaRPr lang="en-US" sz="4400" b="1" cap="none" spc="0" dirty="0">
              <a:ln w="12700">
                <a:no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sp>
        <p:nvSpPr>
          <p:cNvPr id="80" name="Rectangle 79"/>
          <p:cNvSpPr/>
          <p:nvPr/>
        </p:nvSpPr>
        <p:spPr>
          <a:xfrm>
            <a:off x="6184096" y="4266024"/>
            <a:ext cx="752823" cy="769441"/>
          </a:xfrm>
          <a:prstGeom prst="rect">
            <a:avLst/>
          </a:prstGeom>
          <a:noFill/>
        </p:spPr>
        <p:txBody>
          <a:bodyPr wrap="square" lIns="91440" tIns="45720" rIns="91440" bIns="45720">
            <a:spAutoFit/>
          </a:bodyPr>
          <a:lstStyle/>
          <a:p>
            <a:pPr algn="ctr"/>
            <a:r>
              <a:rPr lang="is-IS" sz="44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 </a:t>
            </a:r>
            <a:endParaRPr lang="en-US" sz="4400" b="1" cap="none" spc="0" dirty="0">
              <a:ln w="12700">
                <a:no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pic>
        <p:nvPicPr>
          <p:cNvPr id="81" name="Picture 80"/>
          <p:cNvPicPr>
            <a:picLocks noChangeAspect="1"/>
          </p:cNvPicPr>
          <p:nvPr/>
        </p:nvPicPr>
        <p:blipFill rotWithShape="1">
          <a:blip r:embed="rId4"/>
          <a:srcRect l="3117" t="26770" r="58741" b="24995"/>
          <a:stretch/>
        </p:blipFill>
        <p:spPr>
          <a:xfrm>
            <a:off x="2184010" y="1845041"/>
            <a:ext cx="458411" cy="579707"/>
          </a:xfrm>
          <a:prstGeom prst="rect">
            <a:avLst/>
          </a:prstGeom>
        </p:spPr>
      </p:pic>
      <p:pic>
        <p:nvPicPr>
          <p:cNvPr id="85" name="Picture 84"/>
          <p:cNvPicPr>
            <a:picLocks noChangeAspect="1"/>
          </p:cNvPicPr>
          <p:nvPr/>
        </p:nvPicPr>
        <p:blipFill>
          <a:blip r:embed="rId3"/>
          <a:stretch>
            <a:fillRect/>
          </a:stretch>
        </p:blipFill>
        <p:spPr>
          <a:xfrm>
            <a:off x="2947552" y="1181090"/>
            <a:ext cx="1647566" cy="1647566"/>
          </a:xfrm>
          <a:prstGeom prst="rect">
            <a:avLst/>
          </a:prstGeom>
        </p:spPr>
      </p:pic>
      <p:pic>
        <p:nvPicPr>
          <p:cNvPr id="86" name="Picture 85"/>
          <p:cNvPicPr>
            <a:picLocks noChangeAspect="1"/>
          </p:cNvPicPr>
          <p:nvPr/>
        </p:nvPicPr>
        <p:blipFill rotWithShape="1">
          <a:blip r:embed="rId4"/>
          <a:srcRect l="3117" t="26770" r="58741" b="24995"/>
          <a:stretch/>
        </p:blipFill>
        <p:spPr>
          <a:xfrm>
            <a:off x="3254276" y="1849472"/>
            <a:ext cx="458411" cy="579707"/>
          </a:xfrm>
          <a:prstGeom prst="rect">
            <a:avLst/>
          </a:prstGeom>
        </p:spPr>
      </p:pic>
      <p:pic>
        <p:nvPicPr>
          <p:cNvPr id="87" name="Picture 86"/>
          <p:cNvPicPr>
            <a:picLocks noChangeAspect="1"/>
          </p:cNvPicPr>
          <p:nvPr/>
        </p:nvPicPr>
        <p:blipFill rotWithShape="1">
          <a:blip r:embed="rId4"/>
          <a:srcRect l="3117" t="26770" r="58741" b="24995"/>
          <a:stretch/>
        </p:blipFill>
        <p:spPr>
          <a:xfrm>
            <a:off x="3519894" y="1849472"/>
            <a:ext cx="458411" cy="579707"/>
          </a:xfrm>
          <a:prstGeom prst="rect">
            <a:avLst/>
          </a:prstGeom>
        </p:spPr>
      </p:pic>
      <p:pic>
        <p:nvPicPr>
          <p:cNvPr id="88" name="Picture 87"/>
          <p:cNvPicPr>
            <a:picLocks noChangeAspect="1"/>
          </p:cNvPicPr>
          <p:nvPr/>
        </p:nvPicPr>
        <p:blipFill rotWithShape="1">
          <a:blip r:embed="rId4"/>
          <a:srcRect l="3117" t="26770" r="58741" b="24995"/>
          <a:stretch/>
        </p:blipFill>
        <p:spPr>
          <a:xfrm>
            <a:off x="3791822" y="1852462"/>
            <a:ext cx="458411" cy="579707"/>
          </a:xfrm>
          <a:prstGeom prst="rect">
            <a:avLst/>
          </a:prstGeom>
        </p:spPr>
      </p:pic>
      <p:pic>
        <p:nvPicPr>
          <p:cNvPr id="89" name="Picture 88"/>
          <p:cNvPicPr>
            <a:picLocks noChangeAspect="1"/>
          </p:cNvPicPr>
          <p:nvPr/>
        </p:nvPicPr>
        <p:blipFill>
          <a:blip r:embed="rId3"/>
          <a:stretch>
            <a:fillRect/>
          </a:stretch>
        </p:blipFill>
        <p:spPr>
          <a:xfrm>
            <a:off x="4518599" y="1181090"/>
            <a:ext cx="1647566" cy="1647566"/>
          </a:xfrm>
          <a:prstGeom prst="rect">
            <a:avLst/>
          </a:prstGeom>
        </p:spPr>
      </p:pic>
      <p:pic>
        <p:nvPicPr>
          <p:cNvPr id="90" name="Picture 89"/>
          <p:cNvPicPr>
            <a:picLocks noChangeAspect="1"/>
          </p:cNvPicPr>
          <p:nvPr/>
        </p:nvPicPr>
        <p:blipFill rotWithShape="1">
          <a:blip r:embed="rId4"/>
          <a:srcRect l="3117" t="26770" r="58741" b="24995"/>
          <a:stretch/>
        </p:blipFill>
        <p:spPr>
          <a:xfrm>
            <a:off x="4825323" y="1849472"/>
            <a:ext cx="458411" cy="579707"/>
          </a:xfrm>
          <a:prstGeom prst="rect">
            <a:avLst/>
          </a:prstGeom>
        </p:spPr>
      </p:pic>
      <p:pic>
        <p:nvPicPr>
          <p:cNvPr id="91" name="Picture 90"/>
          <p:cNvPicPr>
            <a:picLocks noChangeAspect="1"/>
          </p:cNvPicPr>
          <p:nvPr/>
        </p:nvPicPr>
        <p:blipFill rotWithShape="1">
          <a:blip r:embed="rId4"/>
          <a:srcRect l="3117" t="26770" r="58741" b="24995"/>
          <a:stretch/>
        </p:blipFill>
        <p:spPr>
          <a:xfrm>
            <a:off x="5090941" y="1849472"/>
            <a:ext cx="458411" cy="579707"/>
          </a:xfrm>
          <a:prstGeom prst="rect">
            <a:avLst/>
          </a:prstGeom>
        </p:spPr>
      </p:pic>
      <p:pic>
        <p:nvPicPr>
          <p:cNvPr id="92" name="Picture 91"/>
          <p:cNvPicPr>
            <a:picLocks noChangeAspect="1"/>
          </p:cNvPicPr>
          <p:nvPr/>
        </p:nvPicPr>
        <p:blipFill rotWithShape="1">
          <a:blip r:embed="rId4"/>
          <a:srcRect l="3117" t="26770" r="58741" b="24995"/>
          <a:stretch/>
        </p:blipFill>
        <p:spPr>
          <a:xfrm>
            <a:off x="5362869" y="1852462"/>
            <a:ext cx="458411" cy="579707"/>
          </a:xfrm>
          <a:prstGeom prst="rect">
            <a:avLst/>
          </a:prstGeom>
        </p:spPr>
      </p:pic>
      <p:pic>
        <p:nvPicPr>
          <p:cNvPr id="93" name="Picture 92"/>
          <p:cNvPicPr>
            <a:picLocks noChangeAspect="1"/>
          </p:cNvPicPr>
          <p:nvPr/>
        </p:nvPicPr>
        <p:blipFill>
          <a:blip r:embed="rId3"/>
          <a:stretch>
            <a:fillRect/>
          </a:stretch>
        </p:blipFill>
        <p:spPr>
          <a:xfrm>
            <a:off x="6826565" y="1189077"/>
            <a:ext cx="1647566" cy="1647566"/>
          </a:xfrm>
          <a:prstGeom prst="rect">
            <a:avLst/>
          </a:prstGeom>
        </p:spPr>
      </p:pic>
      <p:pic>
        <p:nvPicPr>
          <p:cNvPr id="94" name="Picture 93"/>
          <p:cNvPicPr>
            <a:picLocks noChangeAspect="1"/>
          </p:cNvPicPr>
          <p:nvPr/>
        </p:nvPicPr>
        <p:blipFill rotWithShape="1">
          <a:blip r:embed="rId4"/>
          <a:srcRect l="3117" t="26770" r="58741" b="24995"/>
          <a:stretch/>
        </p:blipFill>
        <p:spPr>
          <a:xfrm>
            <a:off x="7133289" y="1857459"/>
            <a:ext cx="458411" cy="579707"/>
          </a:xfrm>
          <a:prstGeom prst="rect">
            <a:avLst/>
          </a:prstGeom>
        </p:spPr>
      </p:pic>
      <p:pic>
        <p:nvPicPr>
          <p:cNvPr id="95" name="Picture 94"/>
          <p:cNvPicPr>
            <a:picLocks noChangeAspect="1"/>
          </p:cNvPicPr>
          <p:nvPr/>
        </p:nvPicPr>
        <p:blipFill rotWithShape="1">
          <a:blip r:embed="rId4"/>
          <a:srcRect l="3117" t="26770" r="58741" b="24995"/>
          <a:stretch/>
        </p:blipFill>
        <p:spPr>
          <a:xfrm>
            <a:off x="7398907" y="1857459"/>
            <a:ext cx="458411" cy="579707"/>
          </a:xfrm>
          <a:prstGeom prst="rect">
            <a:avLst/>
          </a:prstGeom>
        </p:spPr>
      </p:pic>
      <p:pic>
        <p:nvPicPr>
          <p:cNvPr id="96" name="Picture 95"/>
          <p:cNvPicPr>
            <a:picLocks noChangeAspect="1"/>
          </p:cNvPicPr>
          <p:nvPr/>
        </p:nvPicPr>
        <p:blipFill rotWithShape="1">
          <a:blip r:embed="rId4"/>
          <a:srcRect l="3117" t="26770" r="58741" b="24995"/>
          <a:stretch/>
        </p:blipFill>
        <p:spPr>
          <a:xfrm>
            <a:off x="7670835" y="1860449"/>
            <a:ext cx="458411" cy="579707"/>
          </a:xfrm>
          <a:prstGeom prst="rect">
            <a:avLst/>
          </a:prstGeom>
        </p:spPr>
      </p:pic>
      <p:sp>
        <p:nvSpPr>
          <p:cNvPr id="79" name="Rectangle 78"/>
          <p:cNvSpPr/>
          <p:nvPr/>
        </p:nvSpPr>
        <p:spPr>
          <a:xfrm>
            <a:off x="55438" y="1397784"/>
            <a:ext cx="1498435" cy="1323439"/>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n=~</a:t>
            </a: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25 </a:t>
            </a: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brood-stock </a:t>
            </a:r>
            <a:r>
              <a:rPr lang="en-US" sz="2000" b="1"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per</a:t>
            </a: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 family</a:t>
            </a:r>
            <a:endParaRPr lang="en-US" sz="2000" b="1" cap="none" spc="0" dirty="0">
              <a:ln w="12700">
                <a:no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729881088"/>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 name="Content Placeholder 6"/>
          <p:cNvPicPr>
            <a:picLocks noGrp="1" noChangeAspect="1"/>
          </p:cNvPicPr>
          <p:nvPr>
            <p:ph idx="1"/>
          </p:nvPr>
        </p:nvPicPr>
        <p:blipFill rotWithShape="1">
          <a:blip r:embed="rId3"/>
          <a:srcRect l="5795" t="4445" r="5795" b="6683"/>
          <a:stretch/>
        </p:blipFill>
        <p:spPr>
          <a:xfrm>
            <a:off x="716471" y="1255915"/>
            <a:ext cx="8314526" cy="4481496"/>
          </a:xfrm>
        </p:spPr>
      </p:pic>
      <p:sp>
        <p:nvSpPr>
          <p:cNvPr id="2" name="Title 1"/>
          <p:cNvSpPr>
            <a:spLocks noGrp="1"/>
          </p:cNvSpPr>
          <p:nvPr>
            <p:ph type="title"/>
          </p:nvPr>
        </p:nvSpPr>
        <p:spPr>
          <a:xfrm>
            <a:off x="720415" y="348009"/>
            <a:ext cx="7975348" cy="787520"/>
          </a:xfrm>
        </p:spPr>
        <p:txBody>
          <a:bodyPr>
            <a:noAutofit/>
          </a:bodyPr>
          <a:lstStyle/>
          <a:p>
            <a:r>
              <a:rPr lang="en-US" sz="3000" i="1" u="sng" dirty="0">
                <a:latin typeface="Century Gothic"/>
                <a:cs typeface="Century Gothic"/>
              </a:rPr>
              <a:t>Hypothetical</a:t>
            </a:r>
            <a:r>
              <a:rPr lang="en-US" sz="3000" i="1" dirty="0">
                <a:latin typeface="Century Gothic"/>
                <a:cs typeface="Century Gothic"/>
              </a:rPr>
              <a:t> </a:t>
            </a:r>
            <a:r>
              <a:rPr lang="en-US" sz="3000" b="1" i="1" dirty="0">
                <a:solidFill>
                  <a:srgbClr val="4A66AC"/>
                </a:solidFill>
                <a:latin typeface="Century Gothic"/>
                <a:cs typeface="Century Gothic"/>
              </a:rPr>
              <a:t>Wild</a:t>
            </a:r>
            <a:r>
              <a:rPr lang="en-US" sz="3000" i="1" dirty="0">
                <a:latin typeface="Century Gothic"/>
                <a:cs typeface="Century Gothic"/>
              </a:rPr>
              <a:t> vs. </a:t>
            </a:r>
            <a:r>
              <a:rPr lang="en-US" sz="3000" b="1" i="1" dirty="0" smtClean="0">
                <a:solidFill>
                  <a:srgbClr val="CC0202"/>
                </a:solidFill>
                <a:latin typeface="Century Gothic"/>
                <a:cs typeface="Century Gothic"/>
              </a:rPr>
              <a:t>Hatchery </a:t>
            </a:r>
            <a:br>
              <a:rPr lang="en-US" sz="3000" b="1" i="1" dirty="0" smtClean="0">
                <a:solidFill>
                  <a:srgbClr val="CC0202"/>
                </a:solidFill>
                <a:latin typeface="Century Gothic"/>
                <a:cs typeface="Century Gothic"/>
              </a:rPr>
            </a:br>
            <a:r>
              <a:rPr lang="en-US" sz="3000" i="1" dirty="0" smtClean="0">
                <a:solidFill>
                  <a:srgbClr val="CC0202"/>
                </a:solidFill>
                <a:latin typeface="Century Gothic"/>
                <a:cs typeface="Century Gothic"/>
              </a:rPr>
              <a:t>less diversity compared to wild</a:t>
            </a:r>
            <a:endParaRPr lang="en-US" sz="3000" i="1" dirty="0">
              <a:solidFill>
                <a:srgbClr val="4A66AC"/>
              </a:solidFill>
              <a:latin typeface="Century Gothic"/>
              <a:cs typeface="Century Gothic"/>
            </a:endParaRPr>
          </a:p>
        </p:txBody>
      </p:sp>
      <p:sp>
        <p:nvSpPr>
          <p:cNvPr id="14" name="Title 1"/>
          <p:cNvSpPr txBox="1">
            <a:spLocks/>
          </p:cNvSpPr>
          <p:nvPr/>
        </p:nvSpPr>
        <p:spPr>
          <a:xfrm>
            <a:off x="3239585" y="5861711"/>
            <a:ext cx="3110415" cy="626824"/>
          </a:xfrm>
          <a:prstGeom prst="rect">
            <a:avLst/>
          </a:prstGeom>
          <a:solidFill>
            <a:schemeClr val="bg1"/>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000" dirty="0" smtClean="0">
                <a:latin typeface="Century Gothic"/>
                <a:cs typeface="Century Gothic"/>
              </a:rPr>
              <a:t>Allele Size (# base pairs)</a:t>
            </a:r>
            <a:endParaRPr lang="en-US" sz="2000" dirty="0">
              <a:latin typeface="Century Gothic"/>
              <a:cs typeface="Century Gothic"/>
            </a:endParaRPr>
          </a:p>
        </p:txBody>
      </p:sp>
      <p:sp>
        <p:nvSpPr>
          <p:cNvPr id="16" name="Title 1"/>
          <p:cNvSpPr txBox="1">
            <a:spLocks/>
          </p:cNvSpPr>
          <p:nvPr/>
        </p:nvSpPr>
        <p:spPr>
          <a:xfrm rot="16200000">
            <a:off x="-1557055" y="3404114"/>
            <a:ext cx="3711054" cy="477415"/>
          </a:xfrm>
          <a:prstGeom prst="rect">
            <a:avLst/>
          </a:prstGeom>
          <a:solidFill>
            <a:srgbClr val="FFFFFF"/>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lnSpc>
                <a:spcPct val="50000"/>
              </a:lnSpc>
            </a:pPr>
            <a:r>
              <a:rPr lang="en-US" sz="2000" dirty="0" smtClean="0">
                <a:latin typeface="Century Gothic"/>
                <a:cs typeface="Century Gothic"/>
              </a:rPr>
              <a:t>Frequency in Population</a:t>
            </a:r>
            <a:endParaRPr lang="en-US" sz="2000" dirty="0">
              <a:latin typeface="Century Gothic"/>
              <a:cs typeface="Century Gothic"/>
            </a:endParaRPr>
          </a:p>
        </p:txBody>
      </p:sp>
      <p:sp>
        <p:nvSpPr>
          <p:cNvPr id="17" name="Title 1"/>
          <p:cNvSpPr txBox="1">
            <a:spLocks/>
          </p:cNvSpPr>
          <p:nvPr/>
        </p:nvSpPr>
        <p:spPr>
          <a:xfrm>
            <a:off x="641766" y="5707529"/>
            <a:ext cx="8310017" cy="281465"/>
          </a:xfrm>
          <a:prstGeom prst="rect">
            <a:avLst/>
          </a:prstGeom>
          <a:solidFill>
            <a:schemeClr val="bg1"/>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smtClean="0">
                <a:latin typeface="Century Gothic"/>
                <a:cs typeface="Century Gothic"/>
              </a:rPr>
              <a:t>200	               225  		        250  </a:t>
            </a:r>
            <a:r>
              <a:rPr lang="en-US" sz="1400" dirty="0">
                <a:latin typeface="Century Gothic"/>
                <a:cs typeface="Century Gothic"/>
              </a:rPr>
              <a:t>	</a:t>
            </a:r>
            <a:r>
              <a:rPr lang="en-US" sz="1400" dirty="0" smtClean="0">
                <a:latin typeface="Century Gothic"/>
                <a:cs typeface="Century Gothic"/>
              </a:rPr>
              <a:t>                        275	                 300 	        325 </a:t>
            </a:r>
            <a:endParaRPr lang="en-US" sz="1400" dirty="0">
              <a:latin typeface="Century Gothic"/>
              <a:cs typeface="Century Gothic"/>
            </a:endParaRPr>
          </a:p>
        </p:txBody>
      </p:sp>
      <p:sp>
        <p:nvSpPr>
          <p:cNvPr id="18" name="Title 1"/>
          <p:cNvSpPr txBox="1">
            <a:spLocks/>
          </p:cNvSpPr>
          <p:nvPr/>
        </p:nvSpPr>
        <p:spPr>
          <a:xfrm>
            <a:off x="466417" y="5351357"/>
            <a:ext cx="264995"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a:latin typeface="Century Gothic"/>
                <a:cs typeface="Century Gothic"/>
              </a:rPr>
              <a:t>0</a:t>
            </a:r>
          </a:p>
        </p:txBody>
      </p:sp>
      <p:sp>
        <p:nvSpPr>
          <p:cNvPr id="19" name="Title 1"/>
          <p:cNvSpPr txBox="1">
            <a:spLocks/>
          </p:cNvSpPr>
          <p:nvPr/>
        </p:nvSpPr>
        <p:spPr>
          <a:xfrm>
            <a:off x="392729" y="3838164"/>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smtClean="0">
                <a:latin typeface="Century Gothic"/>
                <a:cs typeface="Century Gothic"/>
              </a:rPr>
              <a:t>10</a:t>
            </a:r>
            <a:endParaRPr lang="en-US" sz="1400" dirty="0">
              <a:latin typeface="Century Gothic"/>
              <a:cs typeface="Century Gothic"/>
            </a:endParaRPr>
          </a:p>
        </p:txBody>
      </p:sp>
      <p:sp>
        <p:nvSpPr>
          <p:cNvPr id="20" name="Title 1"/>
          <p:cNvSpPr txBox="1">
            <a:spLocks/>
          </p:cNvSpPr>
          <p:nvPr/>
        </p:nvSpPr>
        <p:spPr>
          <a:xfrm>
            <a:off x="392729" y="2083023"/>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a:latin typeface="Century Gothic"/>
                <a:cs typeface="Century Gothic"/>
              </a:rPr>
              <a:t>2</a:t>
            </a:r>
            <a:r>
              <a:rPr lang="en-US" sz="1400" dirty="0" smtClean="0">
                <a:latin typeface="Century Gothic"/>
                <a:cs typeface="Century Gothic"/>
              </a:rPr>
              <a:t>0</a:t>
            </a:r>
            <a:endParaRPr lang="en-US" sz="1400" dirty="0">
              <a:latin typeface="Century Gothic"/>
              <a:cs typeface="Century Gothic"/>
            </a:endParaRPr>
          </a:p>
        </p:txBody>
      </p:sp>
    </p:spTree>
    <p:extLst>
      <p:ext uri="{BB962C8B-B14F-4D97-AF65-F5344CB8AC3E}">
        <p14:creationId xmlns:p14="http://schemas.microsoft.com/office/powerpoint/2010/main" val="1583439691"/>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412" y="486840"/>
            <a:ext cx="7829175" cy="626824"/>
          </a:xfrm>
        </p:spPr>
        <p:txBody>
          <a:bodyPr>
            <a:noAutofit/>
          </a:bodyPr>
          <a:lstStyle/>
          <a:p>
            <a:r>
              <a:rPr lang="en-US" sz="3000" i="1" u="sng" dirty="0" smtClean="0">
                <a:latin typeface="Century Gothic"/>
                <a:cs typeface="Century Gothic"/>
              </a:rPr>
              <a:t>Hypothetical</a:t>
            </a:r>
            <a:r>
              <a:rPr lang="en-US" sz="3000" i="1" dirty="0" smtClean="0">
                <a:latin typeface="Century Gothic"/>
                <a:cs typeface="Century Gothic"/>
              </a:rPr>
              <a:t> </a:t>
            </a:r>
            <a:r>
              <a:rPr lang="en-US" sz="3000" b="1" i="1" dirty="0">
                <a:solidFill>
                  <a:srgbClr val="4A66AC"/>
                </a:solidFill>
                <a:latin typeface="Century Gothic"/>
                <a:cs typeface="Century Gothic"/>
              </a:rPr>
              <a:t>Wild</a:t>
            </a:r>
            <a:r>
              <a:rPr lang="en-US" sz="3000" i="1" dirty="0" smtClean="0">
                <a:latin typeface="Century Gothic"/>
                <a:cs typeface="Century Gothic"/>
              </a:rPr>
              <a:t> </a:t>
            </a:r>
            <a:r>
              <a:rPr lang="en-US" sz="3000" i="1" dirty="0" smtClean="0">
                <a:latin typeface="Century Gothic"/>
                <a:cs typeface="Century Gothic"/>
              </a:rPr>
              <a:t>vs. </a:t>
            </a:r>
            <a:r>
              <a:rPr lang="en-US" sz="3000" b="1" i="1" dirty="0">
                <a:solidFill>
                  <a:srgbClr val="CC0202"/>
                </a:solidFill>
                <a:latin typeface="Century Gothic"/>
                <a:cs typeface="Century Gothic"/>
              </a:rPr>
              <a:t>Hatchery (F1</a:t>
            </a:r>
            <a:r>
              <a:rPr lang="en-US" sz="3000" b="1" i="1" dirty="0" smtClean="0">
                <a:solidFill>
                  <a:srgbClr val="CC0202"/>
                </a:solidFill>
                <a:latin typeface="Century Gothic"/>
                <a:cs typeface="Century Gothic"/>
              </a:rPr>
              <a:t>)</a:t>
            </a:r>
            <a:r>
              <a:rPr lang="en-US" sz="3000" b="1" i="1" dirty="0">
                <a:solidFill>
                  <a:srgbClr val="CC0202"/>
                </a:solidFill>
                <a:latin typeface="Century Gothic"/>
                <a:cs typeface="Century Gothic"/>
              </a:rPr>
              <a:t/>
            </a:r>
            <a:br>
              <a:rPr lang="en-US" sz="3000" b="1" i="1" dirty="0">
                <a:solidFill>
                  <a:srgbClr val="CC0202"/>
                </a:solidFill>
                <a:latin typeface="Century Gothic"/>
                <a:cs typeface="Century Gothic"/>
              </a:rPr>
            </a:br>
            <a:r>
              <a:rPr lang="en-US" sz="3000" i="1" dirty="0" smtClean="0">
                <a:solidFill>
                  <a:srgbClr val="CC0202"/>
                </a:solidFill>
                <a:latin typeface="Century Gothic"/>
                <a:cs typeface="Century Gothic"/>
              </a:rPr>
              <a:t>all siblings</a:t>
            </a:r>
            <a:endParaRPr lang="en-US" sz="3000" i="1" dirty="0">
              <a:solidFill>
                <a:srgbClr val="CC0202"/>
              </a:solidFill>
              <a:latin typeface="Century Gothic"/>
              <a:cs typeface="Century Gothic"/>
            </a:endParaRPr>
          </a:p>
        </p:txBody>
      </p:sp>
      <p:sp>
        <p:nvSpPr>
          <p:cNvPr id="14" name="Title 1"/>
          <p:cNvSpPr txBox="1">
            <a:spLocks/>
          </p:cNvSpPr>
          <p:nvPr/>
        </p:nvSpPr>
        <p:spPr>
          <a:xfrm>
            <a:off x="3239585" y="5861711"/>
            <a:ext cx="3110415" cy="626824"/>
          </a:xfrm>
          <a:prstGeom prst="rect">
            <a:avLst/>
          </a:prstGeom>
          <a:solidFill>
            <a:schemeClr val="bg1"/>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000" dirty="0" smtClean="0">
                <a:latin typeface="Century Gothic"/>
                <a:cs typeface="Century Gothic"/>
              </a:rPr>
              <a:t>Allele Size (# base pairs)</a:t>
            </a:r>
            <a:endParaRPr lang="en-US" sz="2000" dirty="0">
              <a:latin typeface="Century Gothic"/>
              <a:cs typeface="Century Gothic"/>
            </a:endParaRPr>
          </a:p>
        </p:txBody>
      </p:sp>
      <p:sp>
        <p:nvSpPr>
          <p:cNvPr id="16" name="Title 1"/>
          <p:cNvSpPr txBox="1">
            <a:spLocks/>
          </p:cNvSpPr>
          <p:nvPr/>
        </p:nvSpPr>
        <p:spPr>
          <a:xfrm rot="16200000">
            <a:off x="-1557055" y="3404114"/>
            <a:ext cx="3711054" cy="477415"/>
          </a:xfrm>
          <a:prstGeom prst="rect">
            <a:avLst/>
          </a:prstGeom>
          <a:solidFill>
            <a:srgbClr val="FFFFFF"/>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lnSpc>
                <a:spcPct val="50000"/>
              </a:lnSpc>
            </a:pPr>
            <a:r>
              <a:rPr lang="en-US" sz="2000" dirty="0" smtClean="0">
                <a:latin typeface="Century Gothic"/>
                <a:cs typeface="Century Gothic"/>
              </a:rPr>
              <a:t>Frequency in Population</a:t>
            </a:r>
            <a:endParaRPr lang="en-US" sz="2000" dirty="0">
              <a:latin typeface="Century Gothic"/>
              <a:cs typeface="Century Gothic"/>
            </a:endParaRPr>
          </a:p>
        </p:txBody>
      </p:sp>
      <p:sp>
        <p:nvSpPr>
          <p:cNvPr id="17" name="Title 1"/>
          <p:cNvSpPr txBox="1">
            <a:spLocks/>
          </p:cNvSpPr>
          <p:nvPr/>
        </p:nvSpPr>
        <p:spPr>
          <a:xfrm>
            <a:off x="641766" y="5707529"/>
            <a:ext cx="8310017" cy="281465"/>
          </a:xfrm>
          <a:prstGeom prst="rect">
            <a:avLst/>
          </a:prstGeom>
          <a:solidFill>
            <a:schemeClr val="bg1"/>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smtClean="0">
                <a:latin typeface="Century Gothic"/>
                <a:cs typeface="Century Gothic"/>
              </a:rPr>
              <a:t>200	               225  		        250  </a:t>
            </a:r>
            <a:r>
              <a:rPr lang="en-US" sz="1400" dirty="0">
                <a:latin typeface="Century Gothic"/>
                <a:cs typeface="Century Gothic"/>
              </a:rPr>
              <a:t>	</a:t>
            </a:r>
            <a:r>
              <a:rPr lang="en-US" sz="1400" dirty="0" smtClean="0">
                <a:latin typeface="Century Gothic"/>
                <a:cs typeface="Century Gothic"/>
              </a:rPr>
              <a:t>                        275	                 300 	        325 </a:t>
            </a:r>
            <a:endParaRPr lang="en-US" sz="1400" dirty="0">
              <a:latin typeface="Century Gothic"/>
              <a:cs typeface="Century Gothic"/>
            </a:endParaRPr>
          </a:p>
        </p:txBody>
      </p:sp>
      <p:sp>
        <p:nvSpPr>
          <p:cNvPr id="18" name="Title 1"/>
          <p:cNvSpPr txBox="1">
            <a:spLocks/>
          </p:cNvSpPr>
          <p:nvPr/>
        </p:nvSpPr>
        <p:spPr>
          <a:xfrm>
            <a:off x="466417" y="5351357"/>
            <a:ext cx="264995"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a:latin typeface="Century Gothic"/>
                <a:cs typeface="Century Gothic"/>
              </a:rPr>
              <a:t>0</a:t>
            </a:r>
          </a:p>
        </p:txBody>
      </p:sp>
      <p:sp>
        <p:nvSpPr>
          <p:cNvPr id="19" name="Title 1"/>
          <p:cNvSpPr txBox="1">
            <a:spLocks/>
          </p:cNvSpPr>
          <p:nvPr/>
        </p:nvSpPr>
        <p:spPr>
          <a:xfrm>
            <a:off x="392729" y="3838164"/>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a:latin typeface="Century Gothic"/>
                <a:cs typeface="Century Gothic"/>
              </a:rPr>
              <a:t>2</a:t>
            </a:r>
            <a:r>
              <a:rPr lang="en-US" sz="1400" dirty="0" smtClean="0">
                <a:latin typeface="Century Gothic"/>
                <a:cs typeface="Century Gothic"/>
              </a:rPr>
              <a:t>0</a:t>
            </a:r>
            <a:endParaRPr lang="en-US" sz="1400" dirty="0">
              <a:latin typeface="Century Gothic"/>
              <a:cs typeface="Century Gothic"/>
            </a:endParaRPr>
          </a:p>
        </p:txBody>
      </p:sp>
      <p:sp>
        <p:nvSpPr>
          <p:cNvPr id="20" name="Title 1"/>
          <p:cNvSpPr txBox="1">
            <a:spLocks/>
          </p:cNvSpPr>
          <p:nvPr/>
        </p:nvSpPr>
        <p:spPr>
          <a:xfrm>
            <a:off x="392729" y="2247374"/>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smtClean="0">
                <a:latin typeface="Century Gothic"/>
                <a:cs typeface="Century Gothic"/>
              </a:rPr>
              <a:t>40</a:t>
            </a:r>
            <a:endParaRPr lang="en-US" sz="1400" dirty="0">
              <a:latin typeface="Century Gothic"/>
              <a:cs typeface="Century Gothic"/>
            </a:endParaRPr>
          </a:p>
        </p:txBody>
      </p:sp>
      <p:pic>
        <p:nvPicPr>
          <p:cNvPr id="4" name="Content Placeholder 3"/>
          <p:cNvPicPr>
            <a:picLocks noGrp="1" noChangeAspect="1"/>
          </p:cNvPicPr>
          <p:nvPr>
            <p:ph idx="1"/>
          </p:nvPr>
        </p:nvPicPr>
        <p:blipFill rotWithShape="1">
          <a:blip r:embed="rId3"/>
          <a:srcRect l="6796" t="3837" r="6796" b="6280"/>
          <a:stretch/>
        </p:blipFill>
        <p:spPr>
          <a:xfrm>
            <a:off x="726138" y="1354005"/>
            <a:ext cx="8229600" cy="4383412"/>
          </a:xfrm>
        </p:spPr>
      </p:pic>
      <p:sp>
        <p:nvSpPr>
          <p:cNvPr id="12" name="Title 1"/>
          <p:cNvSpPr txBox="1">
            <a:spLocks/>
          </p:cNvSpPr>
          <p:nvPr/>
        </p:nvSpPr>
        <p:spPr>
          <a:xfrm>
            <a:off x="392729" y="1432494"/>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a:latin typeface="Century Gothic"/>
                <a:cs typeface="Century Gothic"/>
              </a:rPr>
              <a:t>5</a:t>
            </a:r>
            <a:r>
              <a:rPr lang="en-US" sz="1400" dirty="0" smtClean="0">
                <a:latin typeface="Century Gothic"/>
                <a:cs typeface="Century Gothic"/>
              </a:rPr>
              <a:t>0</a:t>
            </a:r>
            <a:endParaRPr lang="en-US" sz="1400" dirty="0">
              <a:latin typeface="Century Gothic"/>
              <a:cs typeface="Century Gothic"/>
            </a:endParaRPr>
          </a:p>
        </p:txBody>
      </p:sp>
      <p:sp>
        <p:nvSpPr>
          <p:cNvPr id="13" name="Title 1"/>
          <p:cNvSpPr txBox="1">
            <a:spLocks/>
          </p:cNvSpPr>
          <p:nvPr/>
        </p:nvSpPr>
        <p:spPr>
          <a:xfrm>
            <a:off x="392729" y="3038082"/>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a:latin typeface="Century Gothic"/>
                <a:cs typeface="Century Gothic"/>
              </a:rPr>
              <a:t>3</a:t>
            </a:r>
            <a:r>
              <a:rPr lang="en-US" sz="1400" dirty="0" smtClean="0">
                <a:latin typeface="Century Gothic"/>
                <a:cs typeface="Century Gothic"/>
              </a:rPr>
              <a:t>0</a:t>
            </a:r>
            <a:endParaRPr lang="en-US" sz="1400" dirty="0">
              <a:latin typeface="Century Gothic"/>
              <a:cs typeface="Century Gothic"/>
            </a:endParaRPr>
          </a:p>
        </p:txBody>
      </p:sp>
      <p:sp>
        <p:nvSpPr>
          <p:cNvPr id="15" name="Title 1"/>
          <p:cNvSpPr txBox="1">
            <a:spLocks/>
          </p:cNvSpPr>
          <p:nvPr/>
        </p:nvSpPr>
        <p:spPr>
          <a:xfrm>
            <a:off x="392729" y="4613788"/>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a:latin typeface="Century Gothic"/>
                <a:cs typeface="Century Gothic"/>
              </a:rPr>
              <a:t>1</a:t>
            </a:r>
            <a:r>
              <a:rPr lang="en-US" sz="1400" dirty="0" smtClean="0">
                <a:latin typeface="Century Gothic"/>
                <a:cs typeface="Century Gothic"/>
              </a:rPr>
              <a:t>0</a:t>
            </a:r>
            <a:endParaRPr lang="en-US" sz="1400" dirty="0">
              <a:latin typeface="Century Gothic"/>
              <a:cs typeface="Century Gothic"/>
            </a:endParaRPr>
          </a:p>
        </p:txBody>
      </p:sp>
    </p:spTree>
    <p:extLst>
      <p:ext uri="{BB962C8B-B14F-4D97-AF65-F5344CB8AC3E}">
        <p14:creationId xmlns:p14="http://schemas.microsoft.com/office/powerpoint/2010/main" val="1409507712"/>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4164" t="3950" r="5882" b="4991"/>
          <a:stretch/>
        </p:blipFill>
        <p:spPr>
          <a:xfrm>
            <a:off x="709480" y="1445749"/>
            <a:ext cx="8225340" cy="4366367"/>
          </a:xfrm>
          <a:prstGeom prst="rect">
            <a:avLst/>
          </a:prstGeom>
        </p:spPr>
      </p:pic>
      <p:sp>
        <p:nvSpPr>
          <p:cNvPr id="2" name="Title 1"/>
          <p:cNvSpPr>
            <a:spLocks noGrp="1"/>
          </p:cNvSpPr>
          <p:nvPr>
            <p:ph type="title"/>
          </p:nvPr>
        </p:nvSpPr>
        <p:spPr>
          <a:xfrm>
            <a:off x="731412" y="555003"/>
            <a:ext cx="8220371" cy="626824"/>
          </a:xfrm>
        </p:spPr>
        <p:txBody>
          <a:bodyPr>
            <a:noAutofit/>
          </a:bodyPr>
          <a:lstStyle/>
          <a:p>
            <a:r>
              <a:rPr lang="en-US" sz="3000" i="1" dirty="0" smtClean="0">
                <a:latin typeface="Century Gothic"/>
                <a:cs typeface="Century Gothic"/>
              </a:rPr>
              <a:t>2014 “Bucket”  </a:t>
            </a:r>
            <a:r>
              <a:rPr lang="en-US" sz="3000" b="1" i="1" dirty="0" smtClean="0">
                <a:solidFill>
                  <a:srgbClr val="4A66AC"/>
                </a:solidFill>
                <a:latin typeface="Century Gothic"/>
                <a:cs typeface="Century Gothic"/>
              </a:rPr>
              <a:t>Wild</a:t>
            </a:r>
            <a:r>
              <a:rPr lang="en-US" sz="3000" i="1" dirty="0" smtClean="0">
                <a:latin typeface="Century Gothic"/>
                <a:cs typeface="Century Gothic"/>
              </a:rPr>
              <a:t> </a:t>
            </a:r>
            <a:r>
              <a:rPr lang="en-US" sz="3000" i="1" dirty="0">
                <a:latin typeface="Century Gothic"/>
                <a:cs typeface="Century Gothic"/>
              </a:rPr>
              <a:t>vs. </a:t>
            </a:r>
            <a:r>
              <a:rPr lang="en-US" sz="3000" b="1" i="1" dirty="0">
                <a:solidFill>
                  <a:srgbClr val="CC0202"/>
                </a:solidFill>
                <a:latin typeface="Century Gothic"/>
                <a:cs typeface="Century Gothic"/>
              </a:rPr>
              <a:t>Hatchery (F1</a:t>
            </a:r>
            <a:r>
              <a:rPr lang="en-US" sz="3000" b="1" i="1" dirty="0" smtClean="0">
                <a:solidFill>
                  <a:srgbClr val="CC0202"/>
                </a:solidFill>
                <a:latin typeface="Century Gothic"/>
                <a:cs typeface="Century Gothic"/>
              </a:rPr>
              <a:t>)</a:t>
            </a:r>
            <a:endParaRPr lang="en-US" sz="3000" i="1" dirty="0">
              <a:latin typeface="Century Gothic"/>
              <a:cs typeface="Century Gothic"/>
            </a:endParaRPr>
          </a:p>
        </p:txBody>
      </p:sp>
      <p:grpSp>
        <p:nvGrpSpPr>
          <p:cNvPr id="5" name="Group 4"/>
          <p:cNvGrpSpPr/>
          <p:nvPr/>
        </p:nvGrpSpPr>
        <p:grpSpPr>
          <a:xfrm>
            <a:off x="59764" y="1311280"/>
            <a:ext cx="8892019" cy="5147373"/>
            <a:chOff x="44823" y="1625041"/>
            <a:chExt cx="8892019" cy="5147373"/>
          </a:xfrm>
        </p:grpSpPr>
        <p:sp>
          <p:nvSpPr>
            <p:cNvPr id="14" name="Title 1"/>
            <p:cNvSpPr txBox="1">
              <a:spLocks/>
            </p:cNvSpPr>
            <p:nvPr/>
          </p:nvSpPr>
          <p:spPr>
            <a:xfrm>
              <a:off x="3224644" y="6145590"/>
              <a:ext cx="3110415" cy="626824"/>
            </a:xfrm>
            <a:prstGeom prst="rect">
              <a:avLst/>
            </a:prstGeom>
            <a:solidFill>
              <a:schemeClr val="bg1"/>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000" dirty="0" smtClean="0">
                  <a:latin typeface="Century Gothic"/>
                  <a:cs typeface="Century Gothic"/>
                </a:rPr>
                <a:t>Allele Size (# base pairs)</a:t>
              </a:r>
              <a:endParaRPr lang="en-US" sz="2000" dirty="0">
                <a:latin typeface="Century Gothic"/>
                <a:cs typeface="Century Gothic"/>
              </a:endParaRPr>
            </a:p>
          </p:txBody>
        </p:sp>
        <p:sp>
          <p:nvSpPr>
            <p:cNvPr id="16" name="Title 1"/>
            <p:cNvSpPr txBox="1">
              <a:spLocks/>
            </p:cNvSpPr>
            <p:nvPr/>
          </p:nvSpPr>
          <p:spPr>
            <a:xfrm rot="16200000">
              <a:off x="-1571996" y="3568465"/>
              <a:ext cx="3711054" cy="477415"/>
            </a:xfrm>
            <a:prstGeom prst="rect">
              <a:avLst/>
            </a:prstGeom>
            <a:solidFill>
              <a:srgbClr val="FFFFFF"/>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lnSpc>
                  <a:spcPct val="50000"/>
                </a:lnSpc>
              </a:pPr>
              <a:r>
                <a:rPr lang="en-US" sz="2000" dirty="0" smtClean="0">
                  <a:latin typeface="Century Gothic"/>
                  <a:cs typeface="Century Gothic"/>
                </a:rPr>
                <a:t>Frequency in Population</a:t>
              </a:r>
              <a:endParaRPr lang="en-US" sz="2000" dirty="0">
                <a:latin typeface="Century Gothic"/>
                <a:cs typeface="Century Gothic"/>
              </a:endParaRPr>
            </a:p>
          </p:txBody>
        </p:sp>
        <p:sp>
          <p:nvSpPr>
            <p:cNvPr id="17" name="Title 1"/>
            <p:cNvSpPr txBox="1">
              <a:spLocks/>
            </p:cNvSpPr>
            <p:nvPr/>
          </p:nvSpPr>
          <p:spPr>
            <a:xfrm>
              <a:off x="626825" y="5871880"/>
              <a:ext cx="8310017" cy="281465"/>
            </a:xfrm>
            <a:prstGeom prst="rect">
              <a:avLst/>
            </a:prstGeom>
            <a:solidFill>
              <a:schemeClr val="bg1"/>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smtClean="0">
                  <a:latin typeface="Century Gothic"/>
                  <a:cs typeface="Century Gothic"/>
                </a:rPr>
                <a:t>210	                         240 		             270	                 	                    300 	          320</a:t>
              </a:r>
              <a:endParaRPr lang="en-US" sz="1400" dirty="0">
                <a:latin typeface="Century Gothic"/>
                <a:cs typeface="Century Gothic"/>
              </a:endParaRPr>
            </a:p>
          </p:txBody>
        </p:sp>
        <p:sp>
          <p:nvSpPr>
            <p:cNvPr id="18" name="Title 1"/>
            <p:cNvSpPr txBox="1">
              <a:spLocks/>
            </p:cNvSpPr>
            <p:nvPr/>
          </p:nvSpPr>
          <p:spPr>
            <a:xfrm>
              <a:off x="451476" y="5695000"/>
              <a:ext cx="264995"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a:latin typeface="Century Gothic"/>
                  <a:cs typeface="Century Gothic"/>
                </a:rPr>
                <a:t>0</a:t>
              </a:r>
            </a:p>
          </p:txBody>
        </p:sp>
        <p:sp>
          <p:nvSpPr>
            <p:cNvPr id="19" name="Title 1"/>
            <p:cNvSpPr txBox="1">
              <a:spLocks/>
            </p:cNvSpPr>
            <p:nvPr/>
          </p:nvSpPr>
          <p:spPr>
            <a:xfrm>
              <a:off x="374799" y="4248695"/>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smtClean="0">
                  <a:latin typeface="Century Gothic"/>
                  <a:cs typeface="Century Gothic"/>
                </a:rPr>
                <a:t>10</a:t>
              </a:r>
              <a:endParaRPr lang="en-US" sz="1400" dirty="0">
                <a:latin typeface="Century Gothic"/>
                <a:cs typeface="Century Gothic"/>
              </a:endParaRPr>
            </a:p>
          </p:txBody>
        </p:sp>
        <p:sp>
          <p:nvSpPr>
            <p:cNvPr id="20" name="Title 1"/>
            <p:cNvSpPr txBox="1">
              <a:spLocks/>
            </p:cNvSpPr>
            <p:nvPr/>
          </p:nvSpPr>
          <p:spPr>
            <a:xfrm>
              <a:off x="377788" y="2906977"/>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a:latin typeface="Century Gothic"/>
                  <a:cs typeface="Century Gothic"/>
                </a:rPr>
                <a:t>2</a:t>
              </a:r>
              <a:r>
                <a:rPr lang="en-US" sz="1400" dirty="0" smtClean="0">
                  <a:latin typeface="Century Gothic"/>
                  <a:cs typeface="Century Gothic"/>
                </a:rPr>
                <a:t>0</a:t>
              </a:r>
              <a:endParaRPr lang="en-US" sz="1400" dirty="0">
                <a:latin typeface="Century Gothic"/>
                <a:cs typeface="Century Gothic"/>
              </a:endParaRPr>
            </a:p>
          </p:txBody>
        </p:sp>
        <p:sp>
          <p:nvSpPr>
            <p:cNvPr id="13" name="Title 1"/>
            <p:cNvSpPr txBox="1">
              <a:spLocks/>
            </p:cNvSpPr>
            <p:nvPr/>
          </p:nvSpPr>
          <p:spPr>
            <a:xfrm>
              <a:off x="365837" y="1625041"/>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smtClean="0">
                  <a:latin typeface="Century Gothic"/>
                  <a:cs typeface="Century Gothic"/>
                </a:rPr>
                <a:t>30</a:t>
              </a:r>
              <a:endParaRPr lang="en-US" sz="1400" dirty="0">
                <a:latin typeface="Century Gothic"/>
                <a:cs typeface="Century Gothic"/>
              </a:endParaRPr>
            </a:p>
          </p:txBody>
        </p:sp>
      </p:grpSp>
    </p:spTree>
    <p:extLst>
      <p:ext uri="{BB962C8B-B14F-4D97-AF65-F5344CB8AC3E}">
        <p14:creationId xmlns:p14="http://schemas.microsoft.com/office/powerpoint/2010/main" val="2365700124"/>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74919"/>
            <a:ext cx="8673538" cy="736491"/>
          </a:xfrm>
        </p:spPr>
        <p:txBody>
          <a:bodyPr>
            <a:noAutofit/>
          </a:bodyPr>
          <a:lstStyle/>
          <a:p>
            <a:r>
              <a:rPr lang="en-US" sz="3400" i="1" dirty="0" smtClean="0">
                <a:latin typeface="Century Gothic"/>
                <a:cs typeface="Century Gothic"/>
              </a:rPr>
              <a:t>Microsatellites informed breeding methods</a:t>
            </a:r>
            <a:endParaRPr lang="en-US" sz="3400" i="1" dirty="0">
              <a:latin typeface="Century Gothic"/>
              <a:cs typeface="Century Gothic"/>
            </a:endParaRPr>
          </a:p>
        </p:txBody>
      </p:sp>
      <p:sp>
        <p:nvSpPr>
          <p:cNvPr id="3" name="Content Placeholder 2"/>
          <p:cNvSpPr>
            <a:spLocks noGrp="1"/>
          </p:cNvSpPr>
          <p:nvPr>
            <p:ph idx="1"/>
          </p:nvPr>
        </p:nvSpPr>
        <p:spPr>
          <a:xfrm>
            <a:off x="456659" y="5803166"/>
            <a:ext cx="8296576" cy="725059"/>
          </a:xfrm>
        </p:spPr>
        <p:txBody>
          <a:bodyPr>
            <a:normAutofit fontScale="85000" lnSpcReduction="10000"/>
          </a:bodyPr>
          <a:lstStyle/>
          <a:p>
            <a:pPr marL="0" indent="0">
              <a:buNone/>
            </a:pPr>
            <a:r>
              <a:rPr lang="en-US" sz="3200" dirty="0" smtClean="0">
                <a:latin typeface="Century Gothic"/>
                <a:cs typeface="Century Gothic"/>
              </a:rPr>
              <a:t>2010-2014		Separated broodstock &amp; larvae</a:t>
            </a:r>
            <a:endParaRPr lang="en-US" sz="3200" dirty="0">
              <a:latin typeface="Century Gothic"/>
              <a:cs typeface="Century Gothic"/>
            </a:endParaRPr>
          </a:p>
          <a:p>
            <a:pPr marL="0" indent="0">
              <a:buNone/>
            </a:pPr>
            <a:endParaRPr lang="en-US" sz="3200" dirty="0" smtClean="0">
              <a:latin typeface="Century Gothic"/>
              <a:cs typeface="Century Gothic"/>
            </a:endParaRPr>
          </a:p>
          <a:p>
            <a:pPr marL="0" indent="0">
              <a:buNone/>
            </a:pPr>
            <a:endParaRPr lang="en-US" sz="3200" dirty="0">
              <a:latin typeface="Century Gothic"/>
              <a:cs typeface="Century Gothic"/>
            </a:endParaRPr>
          </a:p>
        </p:txBody>
      </p:sp>
      <p:pic>
        <p:nvPicPr>
          <p:cNvPr id="4" name="Picture 3"/>
          <p:cNvPicPr>
            <a:picLocks noChangeAspect="1"/>
          </p:cNvPicPr>
          <p:nvPr/>
        </p:nvPicPr>
        <p:blipFill>
          <a:blip r:embed="rId3"/>
          <a:stretch>
            <a:fillRect/>
          </a:stretch>
        </p:blipFill>
        <p:spPr>
          <a:xfrm>
            <a:off x="592690" y="1173669"/>
            <a:ext cx="1647566" cy="1647566"/>
          </a:xfrm>
          <a:prstGeom prst="rect">
            <a:avLst/>
          </a:prstGeom>
        </p:spPr>
      </p:pic>
      <p:pic>
        <p:nvPicPr>
          <p:cNvPr id="5" name="Picture 4"/>
          <p:cNvPicPr>
            <a:picLocks noChangeAspect="1"/>
          </p:cNvPicPr>
          <p:nvPr/>
        </p:nvPicPr>
        <p:blipFill>
          <a:blip r:embed="rId3"/>
          <a:stretch>
            <a:fillRect/>
          </a:stretch>
        </p:blipFill>
        <p:spPr>
          <a:xfrm>
            <a:off x="2207818" y="1181090"/>
            <a:ext cx="1647566" cy="1647566"/>
          </a:xfrm>
          <a:prstGeom prst="rect">
            <a:avLst/>
          </a:prstGeom>
        </p:spPr>
      </p:pic>
      <p:pic>
        <p:nvPicPr>
          <p:cNvPr id="6" name="Picture 5"/>
          <p:cNvPicPr>
            <a:picLocks noChangeAspect="1"/>
          </p:cNvPicPr>
          <p:nvPr/>
        </p:nvPicPr>
        <p:blipFill>
          <a:blip r:embed="rId3"/>
          <a:stretch>
            <a:fillRect/>
          </a:stretch>
        </p:blipFill>
        <p:spPr>
          <a:xfrm>
            <a:off x="3848068" y="1173669"/>
            <a:ext cx="1647566" cy="1647566"/>
          </a:xfrm>
          <a:prstGeom prst="rect">
            <a:avLst/>
          </a:prstGeom>
        </p:spPr>
      </p:pic>
      <p:pic>
        <p:nvPicPr>
          <p:cNvPr id="9" name="Picture 8"/>
          <p:cNvPicPr>
            <a:picLocks noChangeAspect="1"/>
          </p:cNvPicPr>
          <p:nvPr/>
        </p:nvPicPr>
        <p:blipFill>
          <a:blip r:embed="rId3"/>
          <a:stretch>
            <a:fillRect/>
          </a:stretch>
        </p:blipFill>
        <p:spPr>
          <a:xfrm>
            <a:off x="592690" y="3822278"/>
            <a:ext cx="1647566" cy="1647566"/>
          </a:xfrm>
          <a:prstGeom prst="rect">
            <a:avLst/>
          </a:prstGeom>
        </p:spPr>
      </p:pic>
      <p:pic>
        <p:nvPicPr>
          <p:cNvPr id="10" name="Picture 9"/>
          <p:cNvPicPr>
            <a:picLocks noChangeAspect="1"/>
          </p:cNvPicPr>
          <p:nvPr/>
        </p:nvPicPr>
        <p:blipFill>
          <a:blip r:embed="rId3"/>
          <a:stretch>
            <a:fillRect/>
          </a:stretch>
        </p:blipFill>
        <p:spPr>
          <a:xfrm>
            <a:off x="2207818" y="3829699"/>
            <a:ext cx="1647566" cy="1647566"/>
          </a:xfrm>
          <a:prstGeom prst="rect">
            <a:avLst/>
          </a:prstGeom>
        </p:spPr>
      </p:pic>
      <p:pic>
        <p:nvPicPr>
          <p:cNvPr id="11" name="Picture 10"/>
          <p:cNvPicPr>
            <a:picLocks noChangeAspect="1"/>
          </p:cNvPicPr>
          <p:nvPr/>
        </p:nvPicPr>
        <p:blipFill>
          <a:blip r:embed="rId3"/>
          <a:stretch>
            <a:fillRect/>
          </a:stretch>
        </p:blipFill>
        <p:spPr>
          <a:xfrm>
            <a:off x="3848068" y="3822278"/>
            <a:ext cx="1647566" cy="1647566"/>
          </a:xfrm>
          <a:prstGeom prst="rect">
            <a:avLst/>
          </a:prstGeom>
        </p:spPr>
      </p:pic>
      <p:pic>
        <p:nvPicPr>
          <p:cNvPr id="13" name="Picture 12"/>
          <p:cNvPicPr>
            <a:picLocks noChangeAspect="1"/>
          </p:cNvPicPr>
          <p:nvPr/>
        </p:nvPicPr>
        <p:blipFill rotWithShape="1">
          <a:blip r:embed="rId4"/>
          <a:srcRect l="3117" t="26770" r="58741" b="24995"/>
          <a:stretch/>
        </p:blipFill>
        <p:spPr>
          <a:xfrm>
            <a:off x="929296" y="1842051"/>
            <a:ext cx="458411" cy="579707"/>
          </a:xfrm>
          <a:prstGeom prst="rect">
            <a:avLst/>
          </a:prstGeom>
        </p:spPr>
      </p:pic>
      <p:pic>
        <p:nvPicPr>
          <p:cNvPr id="14" name="Picture 13"/>
          <p:cNvPicPr>
            <a:picLocks noChangeAspect="1"/>
          </p:cNvPicPr>
          <p:nvPr/>
        </p:nvPicPr>
        <p:blipFill rotWithShape="1">
          <a:blip r:embed="rId4"/>
          <a:srcRect l="3117" t="26770" r="58741" b="24995"/>
          <a:stretch/>
        </p:blipFill>
        <p:spPr>
          <a:xfrm>
            <a:off x="1448911" y="1842051"/>
            <a:ext cx="458411" cy="579707"/>
          </a:xfrm>
          <a:prstGeom prst="rect">
            <a:avLst/>
          </a:prstGeom>
        </p:spPr>
      </p:pic>
      <p:pic>
        <p:nvPicPr>
          <p:cNvPr id="15" name="Picture 14"/>
          <p:cNvPicPr>
            <a:picLocks noChangeAspect="1"/>
          </p:cNvPicPr>
          <p:nvPr/>
        </p:nvPicPr>
        <p:blipFill rotWithShape="1">
          <a:blip r:embed="rId4"/>
          <a:srcRect l="3117" t="26770" r="58741" b="24995"/>
          <a:stretch/>
        </p:blipFill>
        <p:spPr>
          <a:xfrm>
            <a:off x="2513824" y="1849472"/>
            <a:ext cx="458411" cy="579707"/>
          </a:xfrm>
          <a:prstGeom prst="rect">
            <a:avLst/>
          </a:prstGeom>
        </p:spPr>
      </p:pic>
      <p:pic>
        <p:nvPicPr>
          <p:cNvPr id="16" name="Picture 15"/>
          <p:cNvPicPr>
            <a:picLocks noChangeAspect="1"/>
          </p:cNvPicPr>
          <p:nvPr/>
        </p:nvPicPr>
        <p:blipFill rotWithShape="1">
          <a:blip r:embed="rId4"/>
          <a:srcRect l="3117" t="26770" r="58741" b="24995"/>
          <a:stretch/>
        </p:blipFill>
        <p:spPr>
          <a:xfrm>
            <a:off x="3033439" y="1849472"/>
            <a:ext cx="458411" cy="579707"/>
          </a:xfrm>
          <a:prstGeom prst="rect">
            <a:avLst/>
          </a:prstGeom>
        </p:spPr>
      </p:pic>
      <p:pic>
        <p:nvPicPr>
          <p:cNvPr id="17" name="Picture 16"/>
          <p:cNvPicPr>
            <a:picLocks noChangeAspect="1"/>
          </p:cNvPicPr>
          <p:nvPr/>
        </p:nvPicPr>
        <p:blipFill rotWithShape="1">
          <a:blip r:embed="rId4"/>
          <a:srcRect l="3117" t="26770" r="58741" b="24995"/>
          <a:stretch/>
        </p:blipFill>
        <p:spPr>
          <a:xfrm>
            <a:off x="4153469" y="1842051"/>
            <a:ext cx="458411" cy="579707"/>
          </a:xfrm>
          <a:prstGeom prst="rect">
            <a:avLst/>
          </a:prstGeom>
        </p:spPr>
      </p:pic>
      <p:pic>
        <p:nvPicPr>
          <p:cNvPr id="18" name="Picture 17"/>
          <p:cNvPicPr>
            <a:picLocks noChangeAspect="1"/>
          </p:cNvPicPr>
          <p:nvPr/>
        </p:nvPicPr>
        <p:blipFill rotWithShape="1">
          <a:blip r:embed="rId4"/>
          <a:srcRect l="3117" t="26770" r="58741" b="24995"/>
          <a:stretch/>
        </p:blipFill>
        <p:spPr>
          <a:xfrm>
            <a:off x="4673084" y="1842051"/>
            <a:ext cx="458411" cy="579707"/>
          </a:xfrm>
          <a:prstGeom prst="rect">
            <a:avLst/>
          </a:prstGeom>
        </p:spPr>
      </p:pic>
      <p:pic>
        <p:nvPicPr>
          <p:cNvPr id="27" name="Picture 2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059505" y="4734419"/>
            <a:ext cx="194703" cy="163809"/>
          </a:xfrm>
          <a:prstGeom prst="rect">
            <a:avLst/>
          </a:prstGeom>
        </p:spPr>
      </p:pic>
      <p:pic>
        <p:nvPicPr>
          <p:cNvPr id="28" name="Picture 2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211905" y="4886819"/>
            <a:ext cx="194703" cy="163809"/>
          </a:xfrm>
          <a:prstGeom prst="rect">
            <a:avLst/>
          </a:prstGeom>
        </p:spPr>
      </p:pic>
      <p:pic>
        <p:nvPicPr>
          <p:cNvPr id="29" name="Picture 2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252806" y="4734419"/>
            <a:ext cx="194703" cy="163809"/>
          </a:xfrm>
          <a:prstGeom prst="rect">
            <a:avLst/>
          </a:prstGeom>
        </p:spPr>
      </p:pic>
      <p:pic>
        <p:nvPicPr>
          <p:cNvPr id="30" name="Picture 2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017202" y="4898228"/>
            <a:ext cx="194703" cy="163809"/>
          </a:xfrm>
          <a:prstGeom prst="rect">
            <a:avLst/>
          </a:prstGeom>
        </p:spPr>
      </p:pic>
      <p:pic>
        <p:nvPicPr>
          <p:cNvPr id="31" name="Picture 3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210503" y="5050628"/>
            <a:ext cx="194703" cy="163809"/>
          </a:xfrm>
          <a:prstGeom prst="rect">
            <a:avLst/>
          </a:prstGeom>
        </p:spPr>
      </p:pic>
      <p:pic>
        <p:nvPicPr>
          <p:cNvPr id="32" name="Picture 3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387707" y="4886819"/>
            <a:ext cx="194703" cy="163809"/>
          </a:xfrm>
          <a:prstGeom prst="rect">
            <a:avLst/>
          </a:prstGeom>
        </p:spPr>
      </p:pic>
      <p:pic>
        <p:nvPicPr>
          <p:cNvPr id="33" name="Picture 3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387707" y="5050628"/>
            <a:ext cx="194703" cy="163809"/>
          </a:xfrm>
          <a:prstGeom prst="rect">
            <a:avLst/>
          </a:prstGeom>
        </p:spPr>
      </p:pic>
      <p:pic>
        <p:nvPicPr>
          <p:cNvPr id="34" name="Picture 3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448911" y="4723010"/>
            <a:ext cx="194703" cy="163809"/>
          </a:xfrm>
          <a:prstGeom prst="rect">
            <a:avLst/>
          </a:prstGeom>
        </p:spPr>
      </p:pic>
      <p:pic>
        <p:nvPicPr>
          <p:cNvPr id="35" name="Picture 3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551169" y="4886819"/>
            <a:ext cx="194703" cy="163809"/>
          </a:xfrm>
          <a:prstGeom prst="rect">
            <a:avLst/>
          </a:prstGeom>
        </p:spPr>
      </p:pic>
      <p:pic>
        <p:nvPicPr>
          <p:cNvPr id="37" name="Picture 3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704351" y="4716167"/>
            <a:ext cx="194703" cy="163809"/>
          </a:xfrm>
          <a:prstGeom prst="rect">
            <a:avLst/>
          </a:prstGeom>
        </p:spPr>
      </p:pic>
      <p:pic>
        <p:nvPicPr>
          <p:cNvPr id="38" name="Picture 3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856751" y="4868567"/>
            <a:ext cx="194703" cy="163809"/>
          </a:xfrm>
          <a:prstGeom prst="rect">
            <a:avLst/>
          </a:prstGeom>
        </p:spPr>
      </p:pic>
      <p:pic>
        <p:nvPicPr>
          <p:cNvPr id="39" name="Picture 3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897652" y="4716167"/>
            <a:ext cx="194703" cy="163809"/>
          </a:xfrm>
          <a:prstGeom prst="rect">
            <a:avLst/>
          </a:prstGeom>
        </p:spPr>
      </p:pic>
      <p:pic>
        <p:nvPicPr>
          <p:cNvPr id="40" name="Picture 3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662048" y="4879976"/>
            <a:ext cx="194703" cy="163809"/>
          </a:xfrm>
          <a:prstGeom prst="rect">
            <a:avLst/>
          </a:prstGeom>
        </p:spPr>
      </p:pic>
      <p:pic>
        <p:nvPicPr>
          <p:cNvPr id="41" name="Picture 4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855349" y="5032376"/>
            <a:ext cx="194703" cy="163809"/>
          </a:xfrm>
          <a:prstGeom prst="rect">
            <a:avLst/>
          </a:prstGeom>
        </p:spPr>
      </p:pic>
      <p:pic>
        <p:nvPicPr>
          <p:cNvPr id="42" name="Picture 4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032553" y="4868567"/>
            <a:ext cx="194703" cy="163809"/>
          </a:xfrm>
          <a:prstGeom prst="rect">
            <a:avLst/>
          </a:prstGeom>
        </p:spPr>
      </p:pic>
      <p:pic>
        <p:nvPicPr>
          <p:cNvPr id="43" name="Picture 4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032553" y="5032376"/>
            <a:ext cx="194703" cy="163809"/>
          </a:xfrm>
          <a:prstGeom prst="rect">
            <a:avLst/>
          </a:prstGeom>
        </p:spPr>
      </p:pic>
      <p:pic>
        <p:nvPicPr>
          <p:cNvPr id="44" name="Picture 4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093757" y="4704758"/>
            <a:ext cx="194703" cy="163809"/>
          </a:xfrm>
          <a:prstGeom prst="rect">
            <a:avLst/>
          </a:prstGeom>
        </p:spPr>
      </p:pic>
      <p:pic>
        <p:nvPicPr>
          <p:cNvPr id="45" name="Picture 4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196015" y="4868567"/>
            <a:ext cx="194703" cy="163809"/>
          </a:xfrm>
          <a:prstGeom prst="rect">
            <a:avLst/>
          </a:prstGeom>
        </p:spPr>
      </p:pic>
      <p:pic>
        <p:nvPicPr>
          <p:cNvPr id="46" name="Picture 45"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373712" y="4638250"/>
            <a:ext cx="194703" cy="163809"/>
          </a:xfrm>
          <a:prstGeom prst="rect">
            <a:avLst/>
          </a:prstGeom>
        </p:spPr>
      </p:pic>
      <p:pic>
        <p:nvPicPr>
          <p:cNvPr id="47" name="Picture 4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526112" y="4790650"/>
            <a:ext cx="194703" cy="163809"/>
          </a:xfrm>
          <a:prstGeom prst="rect">
            <a:avLst/>
          </a:prstGeom>
        </p:spPr>
      </p:pic>
      <p:pic>
        <p:nvPicPr>
          <p:cNvPr id="48" name="Picture 4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567013" y="4638250"/>
            <a:ext cx="194703" cy="163809"/>
          </a:xfrm>
          <a:prstGeom prst="rect">
            <a:avLst/>
          </a:prstGeom>
        </p:spPr>
      </p:pic>
      <p:pic>
        <p:nvPicPr>
          <p:cNvPr id="49" name="Picture 4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331409" y="4802059"/>
            <a:ext cx="194703" cy="163809"/>
          </a:xfrm>
          <a:prstGeom prst="rect">
            <a:avLst/>
          </a:prstGeom>
        </p:spPr>
      </p:pic>
      <p:pic>
        <p:nvPicPr>
          <p:cNvPr id="50" name="Picture 4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524710" y="4954459"/>
            <a:ext cx="194703" cy="163809"/>
          </a:xfrm>
          <a:prstGeom prst="rect">
            <a:avLst/>
          </a:prstGeom>
        </p:spPr>
      </p:pic>
      <p:pic>
        <p:nvPicPr>
          <p:cNvPr id="51" name="Picture 5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701914" y="4790650"/>
            <a:ext cx="194703" cy="163809"/>
          </a:xfrm>
          <a:prstGeom prst="rect">
            <a:avLst/>
          </a:prstGeom>
        </p:spPr>
      </p:pic>
      <p:pic>
        <p:nvPicPr>
          <p:cNvPr id="52" name="Picture 5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701914" y="4954459"/>
            <a:ext cx="194703" cy="163809"/>
          </a:xfrm>
          <a:prstGeom prst="rect">
            <a:avLst/>
          </a:prstGeom>
        </p:spPr>
      </p:pic>
      <p:pic>
        <p:nvPicPr>
          <p:cNvPr id="53" name="Picture 5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763118" y="4626841"/>
            <a:ext cx="194703" cy="163809"/>
          </a:xfrm>
          <a:prstGeom prst="rect">
            <a:avLst/>
          </a:prstGeom>
        </p:spPr>
      </p:pic>
      <p:pic>
        <p:nvPicPr>
          <p:cNvPr id="54" name="Picture 5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865376" y="4790650"/>
            <a:ext cx="194703" cy="163809"/>
          </a:xfrm>
          <a:prstGeom prst="rect">
            <a:avLst/>
          </a:prstGeom>
        </p:spPr>
      </p:pic>
      <p:sp>
        <p:nvSpPr>
          <p:cNvPr id="58" name="TextBox 57"/>
          <p:cNvSpPr txBox="1"/>
          <p:nvPr/>
        </p:nvSpPr>
        <p:spPr>
          <a:xfrm>
            <a:off x="6081059" y="1538941"/>
            <a:ext cx="2256117" cy="369332"/>
          </a:xfrm>
          <a:prstGeom prst="rect">
            <a:avLst/>
          </a:prstGeom>
          <a:noFill/>
        </p:spPr>
        <p:txBody>
          <a:bodyPr wrap="square" rtlCol="0">
            <a:spAutoFit/>
          </a:bodyPr>
          <a:lstStyle/>
          <a:p>
            <a:endParaRPr lang="en-US" dirty="0"/>
          </a:p>
        </p:txBody>
      </p:sp>
      <p:sp>
        <p:nvSpPr>
          <p:cNvPr id="59" name="TextBox 58"/>
          <p:cNvSpPr txBox="1"/>
          <p:nvPr/>
        </p:nvSpPr>
        <p:spPr>
          <a:xfrm>
            <a:off x="5950901" y="1178245"/>
            <a:ext cx="3060646" cy="3970318"/>
          </a:xfrm>
          <a:prstGeom prst="rect">
            <a:avLst/>
          </a:prstGeom>
          <a:noFill/>
        </p:spPr>
        <p:txBody>
          <a:bodyPr wrap="square" rtlCol="0">
            <a:spAutoFit/>
          </a:bodyPr>
          <a:lstStyle/>
          <a:p>
            <a:r>
              <a:rPr lang="en-US" b="1" dirty="0" smtClean="0"/>
              <a:t>2014 </a:t>
            </a:r>
            <a:r>
              <a:rPr lang="en-US" b="1" dirty="0" smtClean="0"/>
              <a:t>Seed vs. Wild</a:t>
            </a:r>
            <a:endParaRPr lang="en-US" dirty="0"/>
          </a:p>
          <a:p>
            <a:r>
              <a:rPr lang="en-US" dirty="0"/>
              <a:t>P-value across all loci</a:t>
            </a:r>
          </a:p>
          <a:p>
            <a:r>
              <a:rPr lang="en-US" dirty="0"/>
              <a:t>(Fisher's method)</a:t>
            </a:r>
          </a:p>
          <a:p>
            <a:r>
              <a:rPr lang="en-US" dirty="0" smtClean="0"/>
              <a:t>-</a:t>
            </a:r>
            <a:r>
              <a:rPr lang="en-US" dirty="0"/>
              <a:t>------------  -------- </a:t>
            </a:r>
          </a:p>
          <a:p>
            <a:r>
              <a:rPr lang="en-US" dirty="0"/>
              <a:t>Olur10         </a:t>
            </a:r>
            <a:r>
              <a:rPr lang="en-US" dirty="0" smtClean="0"/>
              <a:t>0.23431  </a:t>
            </a:r>
            <a:endParaRPr lang="en-US" dirty="0"/>
          </a:p>
          <a:p>
            <a:r>
              <a:rPr lang="en-US" dirty="0"/>
              <a:t>Olur11         </a:t>
            </a:r>
            <a:r>
              <a:rPr lang="en-US" dirty="0" smtClean="0"/>
              <a:t>0.08533  </a:t>
            </a:r>
            <a:endParaRPr lang="en-US" dirty="0"/>
          </a:p>
          <a:p>
            <a:r>
              <a:rPr lang="en-US" dirty="0"/>
              <a:t>Olur12         </a:t>
            </a:r>
            <a:r>
              <a:rPr lang="en-US" dirty="0" smtClean="0"/>
              <a:t>0.3782  </a:t>
            </a:r>
            <a:endParaRPr lang="en-US" dirty="0"/>
          </a:p>
          <a:p>
            <a:r>
              <a:rPr lang="en-US" dirty="0">
                <a:solidFill>
                  <a:srgbClr val="CC0202"/>
                </a:solidFill>
              </a:rPr>
              <a:t>Olur13         </a:t>
            </a:r>
            <a:r>
              <a:rPr lang="en-US" dirty="0" smtClean="0">
                <a:solidFill>
                  <a:srgbClr val="CC0202"/>
                </a:solidFill>
              </a:rPr>
              <a:t>0.00006*  </a:t>
            </a:r>
            <a:endParaRPr lang="en-US" dirty="0">
              <a:solidFill>
                <a:srgbClr val="CC0202"/>
              </a:solidFill>
            </a:endParaRPr>
          </a:p>
          <a:p>
            <a:r>
              <a:rPr lang="en-US" dirty="0">
                <a:solidFill>
                  <a:srgbClr val="CC0202"/>
                </a:solidFill>
              </a:rPr>
              <a:t>Olur15         </a:t>
            </a:r>
            <a:r>
              <a:rPr lang="en-US" dirty="0" smtClean="0">
                <a:solidFill>
                  <a:srgbClr val="CC0202"/>
                </a:solidFill>
              </a:rPr>
              <a:t>0.00009*  </a:t>
            </a:r>
            <a:endParaRPr lang="en-US" dirty="0">
              <a:solidFill>
                <a:srgbClr val="CC0202"/>
              </a:solidFill>
            </a:endParaRPr>
          </a:p>
          <a:p>
            <a:r>
              <a:rPr lang="en-US" dirty="0">
                <a:solidFill>
                  <a:srgbClr val="000000"/>
                </a:solidFill>
              </a:rPr>
              <a:t>Olur17         </a:t>
            </a:r>
            <a:r>
              <a:rPr lang="en-US" dirty="0" smtClean="0">
                <a:solidFill>
                  <a:srgbClr val="000000"/>
                </a:solidFill>
              </a:rPr>
              <a:t>0.78623  </a:t>
            </a:r>
            <a:endParaRPr lang="en-US" dirty="0">
              <a:solidFill>
                <a:srgbClr val="000000"/>
              </a:solidFill>
            </a:endParaRPr>
          </a:p>
          <a:p>
            <a:r>
              <a:rPr lang="en-US" dirty="0">
                <a:solidFill>
                  <a:srgbClr val="CC0202"/>
                </a:solidFill>
              </a:rPr>
              <a:t>Olur18         </a:t>
            </a:r>
            <a:r>
              <a:rPr lang="en-US" dirty="0" smtClean="0">
                <a:solidFill>
                  <a:srgbClr val="CC0202"/>
                </a:solidFill>
              </a:rPr>
              <a:t>0.00423*  </a:t>
            </a:r>
            <a:endParaRPr lang="en-US" dirty="0">
              <a:solidFill>
                <a:srgbClr val="CC0202"/>
              </a:solidFill>
            </a:endParaRPr>
          </a:p>
          <a:p>
            <a:r>
              <a:rPr lang="en-US" dirty="0"/>
              <a:t> </a:t>
            </a:r>
          </a:p>
          <a:p>
            <a:r>
              <a:rPr lang="en-US" dirty="0"/>
              <a:t>All: Chi2= 39.524 (</a:t>
            </a:r>
            <a:r>
              <a:rPr lang="en-US" dirty="0" err="1"/>
              <a:t>df</a:t>
            </a:r>
            <a:r>
              <a:rPr lang="en-US" dirty="0"/>
              <a:t>= 14</a:t>
            </a:r>
            <a:r>
              <a:rPr lang="en-US" dirty="0" smtClean="0"/>
              <a:t>) </a:t>
            </a:r>
            <a:r>
              <a:rPr lang="en-US" b="1" dirty="0" smtClean="0">
                <a:solidFill>
                  <a:srgbClr val="CC0202"/>
                </a:solidFill>
              </a:rPr>
              <a:t>P</a:t>
            </a:r>
            <a:r>
              <a:rPr lang="en-US" b="1" dirty="0">
                <a:solidFill>
                  <a:srgbClr val="CC0202"/>
                </a:solidFill>
              </a:rPr>
              <a:t>-value= </a:t>
            </a:r>
            <a:r>
              <a:rPr lang="en-US" b="1" dirty="0" smtClean="0">
                <a:solidFill>
                  <a:srgbClr val="CC0202"/>
                </a:solidFill>
              </a:rPr>
              <a:t>0.000000158</a:t>
            </a:r>
            <a:endParaRPr lang="en-US" b="1" dirty="0">
              <a:solidFill>
                <a:srgbClr val="CC0202"/>
              </a:solidFill>
            </a:endParaRPr>
          </a:p>
        </p:txBody>
      </p:sp>
      <p:cxnSp>
        <p:nvCxnSpPr>
          <p:cNvPr id="60" name="Straight Arrow Connector 59"/>
          <p:cNvCxnSpPr>
            <a:stCxn id="4" idx="2"/>
            <a:endCxn id="9" idx="0"/>
          </p:cNvCxnSpPr>
          <p:nvPr/>
        </p:nvCxnSpPr>
        <p:spPr>
          <a:xfrm>
            <a:off x="1416473" y="2821235"/>
            <a:ext cx="0" cy="1001043"/>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 idx="2"/>
            <a:endCxn id="10" idx="0"/>
          </p:cNvCxnSpPr>
          <p:nvPr/>
        </p:nvCxnSpPr>
        <p:spPr>
          <a:xfrm>
            <a:off x="3031601" y="2828656"/>
            <a:ext cx="0" cy="1001043"/>
          </a:xfrm>
          <a:prstGeom prst="straightConnector1">
            <a:avLst/>
          </a:prstGeom>
          <a:ln w="76200"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6" idx="2"/>
            <a:endCxn id="11" idx="0"/>
          </p:cNvCxnSpPr>
          <p:nvPr/>
        </p:nvCxnSpPr>
        <p:spPr>
          <a:xfrm>
            <a:off x="4671851" y="2821235"/>
            <a:ext cx="0" cy="1001043"/>
          </a:xfrm>
          <a:prstGeom prst="straightConnector1">
            <a:avLst/>
          </a:prstGeom>
          <a:ln w="76200" cmpd="sng">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806823" y="4025865"/>
            <a:ext cx="1270000" cy="400110"/>
          </a:xfrm>
          <a:prstGeom prst="rect">
            <a:avLst/>
          </a:prstGeom>
          <a:noFill/>
        </p:spPr>
        <p:txBody>
          <a:bodyPr wrap="square" lIns="91440" tIns="45720" rIns="91440" bIns="45720">
            <a:spAutoFit/>
          </a:bodyPr>
          <a:lstStyle/>
          <a:p>
            <a:pPr algn="ctr"/>
            <a:r>
              <a:rPr lang="en-US" sz="2000" b="1" dirty="0" smtClean="0">
                <a:ln w="12700">
                  <a:noFill/>
                  <a:prstDash val="solid"/>
                </a:ln>
                <a:solidFill>
                  <a:srgbClr val="800000"/>
                </a:solidFill>
                <a:effectLst>
                  <a:outerShdw blurRad="41275" dist="20320" dir="1800000" algn="tl" rotWithShape="0">
                    <a:srgbClr val="000000">
                      <a:alpha val="40000"/>
                    </a:srgbClr>
                  </a:outerShdw>
                </a:effectLst>
              </a:rPr>
              <a:t>Family</a:t>
            </a:r>
            <a:r>
              <a:rPr lang="en-US" sz="2000" b="1" cap="none" spc="0" dirty="0" smtClean="0">
                <a:ln w="12700">
                  <a:noFill/>
                  <a:prstDash val="solid"/>
                </a:ln>
                <a:solidFill>
                  <a:srgbClr val="800000"/>
                </a:solidFill>
                <a:effectLst>
                  <a:outerShdw blurRad="41275" dist="20320" dir="1800000" algn="tl" rotWithShape="0">
                    <a:srgbClr val="000000">
                      <a:alpha val="40000"/>
                    </a:srgbClr>
                  </a:outerShdw>
                </a:effectLst>
              </a:rPr>
              <a:t> 1</a:t>
            </a:r>
            <a:endParaRPr lang="en-US" sz="2000" b="1" cap="none" spc="0" dirty="0">
              <a:ln w="12700">
                <a:noFill/>
                <a:prstDash val="solid"/>
              </a:ln>
              <a:solidFill>
                <a:srgbClr val="800000"/>
              </a:solidFill>
              <a:effectLst>
                <a:outerShdw blurRad="41275" dist="20320" dir="1800000" algn="tl" rotWithShape="0">
                  <a:srgbClr val="000000">
                    <a:alpha val="40000"/>
                  </a:srgbClr>
                </a:outerShdw>
              </a:effectLst>
            </a:endParaRPr>
          </a:p>
        </p:txBody>
      </p:sp>
      <p:sp>
        <p:nvSpPr>
          <p:cNvPr id="70" name="Rectangle 69"/>
          <p:cNvSpPr/>
          <p:nvPr/>
        </p:nvSpPr>
        <p:spPr>
          <a:xfrm>
            <a:off x="2405530" y="4029273"/>
            <a:ext cx="1284940"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accent5"/>
                </a:solidFill>
                <a:effectLst>
                  <a:outerShdw blurRad="41275" dist="20320" dir="1800000" algn="tl" rotWithShape="0">
                    <a:srgbClr val="000000">
                      <a:alpha val="40000"/>
                    </a:srgbClr>
                  </a:outerShdw>
                </a:effectLst>
              </a:rPr>
              <a:t>Family 2</a:t>
            </a:r>
            <a:endParaRPr lang="en-US" sz="2000" b="1" cap="none" spc="0" dirty="0">
              <a:ln w="12700">
                <a:noFill/>
                <a:prstDash val="solid"/>
              </a:ln>
              <a:solidFill>
                <a:schemeClr val="accent5"/>
              </a:solidFill>
              <a:effectLst>
                <a:outerShdw blurRad="41275" dist="20320" dir="1800000" algn="tl" rotWithShape="0">
                  <a:srgbClr val="000000">
                    <a:alpha val="40000"/>
                  </a:srgbClr>
                </a:outerShdw>
              </a:effectLst>
            </a:endParaRPr>
          </a:p>
        </p:txBody>
      </p:sp>
      <p:sp>
        <p:nvSpPr>
          <p:cNvPr id="71" name="Rectangle 70"/>
          <p:cNvSpPr/>
          <p:nvPr/>
        </p:nvSpPr>
        <p:spPr>
          <a:xfrm>
            <a:off x="4049060" y="4029273"/>
            <a:ext cx="1195356"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accent4"/>
                </a:solidFill>
                <a:effectLst>
                  <a:outerShdw blurRad="41275" dist="20320" dir="1800000" algn="tl" rotWithShape="0">
                    <a:srgbClr val="000000">
                      <a:alpha val="40000"/>
                    </a:srgbClr>
                  </a:outerShdw>
                </a:effectLst>
              </a:rPr>
              <a:t>Family </a:t>
            </a:r>
            <a:r>
              <a:rPr lang="en-US" sz="2000" b="1" cap="none" spc="0" dirty="0" smtClean="0">
                <a:ln w="12700">
                  <a:noFill/>
                  <a:prstDash val="solid"/>
                </a:ln>
                <a:solidFill>
                  <a:schemeClr val="accent4"/>
                </a:solidFill>
                <a:effectLst>
                  <a:outerShdw blurRad="41275" dist="20320" dir="1800000" algn="tl" rotWithShape="0">
                    <a:srgbClr val="000000">
                      <a:alpha val="40000"/>
                    </a:srgbClr>
                  </a:outerShdw>
                </a:effectLst>
              </a:rPr>
              <a:t>3</a:t>
            </a:r>
            <a:endParaRPr lang="en-US" sz="2000" b="1" cap="none" spc="0" dirty="0">
              <a:ln w="12700">
                <a:noFill/>
                <a:prstDash val="solid"/>
              </a:ln>
              <a:solidFill>
                <a:schemeClr val="accent4"/>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25051841"/>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731412" y="684456"/>
            <a:ext cx="8220371" cy="626824"/>
          </a:xfrm>
        </p:spPr>
        <p:txBody>
          <a:bodyPr>
            <a:noAutofit/>
          </a:bodyPr>
          <a:lstStyle/>
          <a:p>
            <a:r>
              <a:rPr lang="en-US" sz="3000" i="1" dirty="0" smtClean="0">
                <a:latin typeface="Century Gothic"/>
                <a:cs typeface="Century Gothic"/>
              </a:rPr>
              <a:t>2016 “Mass Volitional” </a:t>
            </a:r>
            <a:r>
              <a:rPr lang="en-US" sz="3000" b="1" i="1" dirty="0" smtClean="0">
                <a:solidFill>
                  <a:srgbClr val="4A66AC"/>
                </a:solidFill>
                <a:latin typeface="Century Gothic"/>
                <a:cs typeface="Century Gothic"/>
              </a:rPr>
              <a:t>Wild</a:t>
            </a:r>
            <a:r>
              <a:rPr lang="en-US" sz="3000" i="1" dirty="0" smtClean="0">
                <a:latin typeface="Century Gothic"/>
                <a:cs typeface="Century Gothic"/>
              </a:rPr>
              <a:t> </a:t>
            </a:r>
            <a:r>
              <a:rPr lang="en-US" sz="3000" i="1" dirty="0">
                <a:latin typeface="Century Gothic"/>
                <a:cs typeface="Century Gothic"/>
              </a:rPr>
              <a:t>vs. </a:t>
            </a:r>
            <a:r>
              <a:rPr lang="en-US" sz="3000" b="1" i="1" dirty="0">
                <a:solidFill>
                  <a:srgbClr val="CC0202"/>
                </a:solidFill>
                <a:latin typeface="Century Gothic"/>
                <a:cs typeface="Century Gothic"/>
              </a:rPr>
              <a:t>Hatchery (F1</a:t>
            </a:r>
            <a:r>
              <a:rPr lang="en-US" sz="3000" b="1" i="1" dirty="0" smtClean="0">
                <a:solidFill>
                  <a:srgbClr val="CC0202"/>
                </a:solidFill>
                <a:latin typeface="Century Gothic"/>
                <a:cs typeface="Century Gothic"/>
              </a:rPr>
              <a:t>)</a:t>
            </a:r>
            <a:endParaRPr lang="en-US" sz="3000" i="1" dirty="0">
              <a:latin typeface="Century Gothic"/>
              <a:cs typeface="Century Gothic"/>
            </a:endParaRPr>
          </a:p>
        </p:txBody>
      </p:sp>
      <p:grpSp>
        <p:nvGrpSpPr>
          <p:cNvPr id="5" name="Group 4"/>
          <p:cNvGrpSpPr/>
          <p:nvPr/>
        </p:nvGrpSpPr>
        <p:grpSpPr>
          <a:xfrm>
            <a:off x="59764" y="1311280"/>
            <a:ext cx="8892019" cy="5027845"/>
            <a:chOff x="44823" y="1625041"/>
            <a:chExt cx="8892019" cy="5027845"/>
          </a:xfrm>
        </p:grpSpPr>
        <p:sp>
          <p:nvSpPr>
            <p:cNvPr id="14" name="Title 1"/>
            <p:cNvSpPr txBox="1">
              <a:spLocks/>
            </p:cNvSpPr>
            <p:nvPr/>
          </p:nvSpPr>
          <p:spPr>
            <a:xfrm>
              <a:off x="3224644" y="6026062"/>
              <a:ext cx="3110415" cy="626824"/>
            </a:xfrm>
            <a:prstGeom prst="rect">
              <a:avLst/>
            </a:prstGeom>
            <a:solidFill>
              <a:schemeClr val="bg1"/>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2000" dirty="0" smtClean="0">
                  <a:latin typeface="Century Gothic"/>
                  <a:cs typeface="Century Gothic"/>
                </a:rPr>
                <a:t>Allele Size (# base pairs)</a:t>
              </a:r>
              <a:endParaRPr lang="en-US" sz="2000" dirty="0">
                <a:latin typeface="Century Gothic"/>
                <a:cs typeface="Century Gothic"/>
              </a:endParaRPr>
            </a:p>
          </p:txBody>
        </p:sp>
        <p:sp>
          <p:nvSpPr>
            <p:cNvPr id="16" name="Title 1"/>
            <p:cNvSpPr txBox="1">
              <a:spLocks/>
            </p:cNvSpPr>
            <p:nvPr/>
          </p:nvSpPr>
          <p:spPr>
            <a:xfrm rot="16200000">
              <a:off x="-1571996" y="3568465"/>
              <a:ext cx="3711054" cy="477415"/>
            </a:xfrm>
            <a:prstGeom prst="rect">
              <a:avLst/>
            </a:prstGeom>
            <a:solidFill>
              <a:srgbClr val="FFFFFF"/>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pPr algn="ctr">
                <a:lnSpc>
                  <a:spcPct val="50000"/>
                </a:lnSpc>
              </a:pPr>
              <a:r>
                <a:rPr lang="en-US" sz="2000" dirty="0" smtClean="0">
                  <a:latin typeface="Century Gothic"/>
                  <a:cs typeface="Century Gothic"/>
                </a:rPr>
                <a:t>Frequency in Population</a:t>
              </a:r>
              <a:endParaRPr lang="en-US" sz="2000" dirty="0">
                <a:latin typeface="Century Gothic"/>
                <a:cs typeface="Century Gothic"/>
              </a:endParaRPr>
            </a:p>
          </p:txBody>
        </p:sp>
        <p:sp>
          <p:nvSpPr>
            <p:cNvPr id="17" name="Title 1"/>
            <p:cNvSpPr txBox="1">
              <a:spLocks/>
            </p:cNvSpPr>
            <p:nvPr/>
          </p:nvSpPr>
          <p:spPr>
            <a:xfrm>
              <a:off x="626825" y="5871880"/>
              <a:ext cx="8310017" cy="281465"/>
            </a:xfrm>
            <a:prstGeom prst="rect">
              <a:avLst/>
            </a:prstGeom>
            <a:solidFill>
              <a:schemeClr val="bg1"/>
            </a:solid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smtClean="0">
                  <a:latin typeface="Century Gothic"/>
                  <a:cs typeface="Century Gothic"/>
                </a:rPr>
                <a:t>200	               225  		        250  </a:t>
              </a:r>
              <a:r>
                <a:rPr lang="en-US" sz="1400" dirty="0">
                  <a:latin typeface="Century Gothic"/>
                  <a:cs typeface="Century Gothic"/>
                </a:rPr>
                <a:t>	</a:t>
              </a:r>
              <a:r>
                <a:rPr lang="en-US" sz="1400" dirty="0" smtClean="0">
                  <a:latin typeface="Century Gothic"/>
                  <a:cs typeface="Century Gothic"/>
                </a:rPr>
                <a:t>                        275	                 300 	        325 </a:t>
              </a:r>
              <a:endParaRPr lang="en-US" sz="1400" dirty="0">
                <a:latin typeface="Century Gothic"/>
                <a:cs typeface="Century Gothic"/>
              </a:endParaRPr>
            </a:p>
          </p:txBody>
        </p:sp>
        <p:sp>
          <p:nvSpPr>
            <p:cNvPr id="18" name="Title 1"/>
            <p:cNvSpPr txBox="1">
              <a:spLocks/>
            </p:cNvSpPr>
            <p:nvPr/>
          </p:nvSpPr>
          <p:spPr>
            <a:xfrm>
              <a:off x="451476" y="5515708"/>
              <a:ext cx="264995"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a:latin typeface="Century Gothic"/>
                  <a:cs typeface="Century Gothic"/>
                </a:rPr>
                <a:t>0</a:t>
              </a:r>
            </a:p>
          </p:txBody>
        </p:sp>
        <p:sp>
          <p:nvSpPr>
            <p:cNvPr id="19" name="Title 1"/>
            <p:cNvSpPr txBox="1">
              <a:spLocks/>
            </p:cNvSpPr>
            <p:nvPr/>
          </p:nvSpPr>
          <p:spPr>
            <a:xfrm>
              <a:off x="374799" y="4248695"/>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smtClean="0">
                  <a:latin typeface="Century Gothic"/>
                  <a:cs typeface="Century Gothic"/>
                </a:rPr>
                <a:t>10</a:t>
              </a:r>
              <a:endParaRPr lang="en-US" sz="1400" dirty="0">
                <a:latin typeface="Century Gothic"/>
                <a:cs typeface="Century Gothic"/>
              </a:endParaRPr>
            </a:p>
          </p:txBody>
        </p:sp>
        <p:sp>
          <p:nvSpPr>
            <p:cNvPr id="20" name="Title 1"/>
            <p:cNvSpPr txBox="1">
              <a:spLocks/>
            </p:cNvSpPr>
            <p:nvPr/>
          </p:nvSpPr>
          <p:spPr>
            <a:xfrm>
              <a:off x="377788" y="2906977"/>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a:latin typeface="Century Gothic"/>
                  <a:cs typeface="Century Gothic"/>
                </a:rPr>
                <a:t>2</a:t>
              </a:r>
              <a:r>
                <a:rPr lang="en-US" sz="1400" dirty="0" smtClean="0">
                  <a:latin typeface="Century Gothic"/>
                  <a:cs typeface="Century Gothic"/>
                </a:rPr>
                <a:t>0</a:t>
              </a:r>
              <a:endParaRPr lang="en-US" sz="1400" dirty="0">
                <a:latin typeface="Century Gothic"/>
                <a:cs typeface="Century Gothic"/>
              </a:endParaRPr>
            </a:p>
          </p:txBody>
        </p:sp>
        <p:sp>
          <p:nvSpPr>
            <p:cNvPr id="13" name="Title 1"/>
            <p:cNvSpPr txBox="1">
              <a:spLocks/>
            </p:cNvSpPr>
            <p:nvPr/>
          </p:nvSpPr>
          <p:spPr>
            <a:xfrm>
              <a:off x="365837" y="1625041"/>
              <a:ext cx="402143" cy="281467"/>
            </a:xfrm>
            <a:prstGeom prst="rect">
              <a:avLst/>
            </a:prstGeom>
            <a:noFill/>
          </p:spPr>
          <p:txBody>
            <a:bodyPr vert="horz" lIns="91440" tIns="45720" rIns="91440" bIns="45720" rtlCol="0" anchor="ctr">
              <a:noAutofit/>
            </a:bodyPr>
            <a:lstStyle>
              <a:lvl1pPr algn="l" defTabSz="914400" rtl="0" eaLnBrk="1" latinLnBrk="0" hangingPunct="1">
                <a:spcBef>
                  <a:spcPct val="0"/>
                </a:spcBef>
                <a:buNone/>
                <a:defRPr sz="4000" kern="1200" spc="-100" baseline="0">
                  <a:solidFill>
                    <a:schemeClr val="tx2"/>
                  </a:solidFill>
                  <a:latin typeface="+mj-lt"/>
                  <a:ea typeface="+mj-ea"/>
                  <a:cs typeface="+mj-cs"/>
                </a:defRPr>
              </a:lvl1pPr>
            </a:lstStyle>
            <a:p>
              <a:r>
                <a:rPr lang="en-US" sz="1400" dirty="0" smtClean="0">
                  <a:latin typeface="Century Gothic"/>
                  <a:cs typeface="Century Gothic"/>
                </a:rPr>
                <a:t>30</a:t>
              </a:r>
              <a:endParaRPr lang="en-US" sz="1400" dirty="0">
                <a:latin typeface="Century Gothic"/>
                <a:cs typeface="Century Gothic"/>
              </a:endParaRPr>
            </a:p>
          </p:txBody>
        </p:sp>
      </p:grpSp>
      <p:pic>
        <p:nvPicPr>
          <p:cNvPr id="6" name="Picture 5"/>
          <p:cNvPicPr>
            <a:picLocks noChangeAspect="1"/>
          </p:cNvPicPr>
          <p:nvPr/>
        </p:nvPicPr>
        <p:blipFill rotWithShape="1">
          <a:blip r:embed="rId3"/>
          <a:srcRect l="2941" t="3682" r="5882" b="5065"/>
          <a:stretch/>
        </p:blipFill>
        <p:spPr>
          <a:xfrm>
            <a:off x="702230" y="1415867"/>
            <a:ext cx="8337178" cy="4172134"/>
          </a:xfrm>
          <a:prstGeom prst="rect">
            <a:avLst/>
          </a:prstGeom>
        </p:spPr>
      </p:pic>
    </p:spTree>
    <p:extLst>
      <p:ext uri="{BB962C8B-B14F-4D97-AF65-F5344CB8AC3E}">
        <p14:creationId xmlns:p14="http://schemas.microsoft.com/office/powerpoint/2010/main" val="1289370869"/>
      </p:ext>
    </p:extLst>
  </p:cSld>
  <p:clrMapOvr>
    <a:masterClrMapping/>
  </p:clrMapOvr>
  <p:timing>
    <p:tnLst>
      <p:par>
        <p:cTn xmlns:p14="http://schemas.microsoft.com/office/powerpoint/2010/mai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3"/>
          <a:stretch>
            <a:fillRect/>
          </a:stretch>
        </p:blipFill>
        <p:spPr>
          <a:xfrm>
            <a:off x="1352300" y="1155152"/>
            <a:ext cx="3231915" cy="1416915"/>
          </a:xfrm>
          <a:prstGeom prst="rect">
            <a:avLst/>
          </a:prstGeom>
        </p:spPr>
      </p:pic>
      <p:sp>
        <p:nvSpPr>
          <p:cNvPr id="2" name="Title 1"/>
          <p:cNvSpPr>
            <a:spLocks noGrp="1"/>
          </p:cNvSpPr>
          <p:nvPr>
            <p:ph type="title"/>
          </p:nvPr>
        </p:nvSpPr>
        <p:spPr>
          <a:xfrm>
            <a:off x="263304" y="40450"/>
            <a:ext cx="8673538" cy="736491"/>
          </a:xfrm>
        </p:spPr>
        <p:txBody>
          <a:bodyPr>
            <a:noAutofit/>
          </a:bodyPr>
          <a:lstStyle/>
          <a:p>
            <a:r>
              <a:rPr lang="en-US" sz="3400" i="1" dirty="0" smtClean="0">
                <a:latin typeface="Century Gothic"/>
                <a:cs typeface="Century Gothic"/>
              </a:rPr>
              <a:t>Microsatellites informed breeding methods</a:t>
            </a:r>
            <a:endParaRPr lang="en-US" sz="3400" i="1" dirty="0">
              <a:latin typeface="Century Gothic"/>
              <a:cs typeface="Century Gothic"/>
            </a:endParaRPr>
          </a:p>
        </p:txBody>
      </p:sp>
      <p:sp>
        <p:nvSpPr>
          <p:cNvPr id="3" name="Content Placeholder 2"/>
          <p:cNvSpPr>
            <a:spLocks noGrp="1"/>
          </p:cNvSpPr>
          <p:nvPr>
            <p:ph idx="1"/>
          </p:nvPr>
        </p:nvSpPr>
        <p:spPr>
          <a:xfrm>
            <a:off x="456659" y="5871882"/>
            <a:ext cx="8296576" cy="851646"/>
          </a:xfrm>
        </p:spPr>
        <p:txBody>
          <a:bodyPr>
            <a:normAutofit fontScale="70000" lnSpcReduction="20000"/>
          </a:bodyPr>
          <a:lstStyle/>
          <a:p>
            <a:pPr marL="0" indent="0">
              <a:buNone/>
            </a:pPr>
            <a:r>
              <a:rPr lang="en-US" sz="3200" dirty="0" smtClean="0">
                <a:latin typeface="Century Gothic"/>
                <a:cs typeface="Century Gothic"/>
              </a:rPr>
              <a:t>			Mass </a:t>
            </a:r>
            <a:r>
              <a:rPr lang="en-US" sz="3200" dirty="0">
                <a:latin typeface="Century Gothic"/>
                <a:cs typeface="Century Gothic"/>
              </a:rPr>
              <a:t>spawn, </a:t>
            </a:r>
            <a:r>
              <a:rPr lang="en-US" sz="3200" dirty="0" smtClean="0">
                <a:latin typeface="Century Gothic"/>
                <a:cs typeface="Century Gothic"/>
              </a:rPr>
              <a:t>collected for 4+ weeks, </a:t>
            </a:r>
          </a:p>
          <a:p>
            <a:pPr marL="0" indent="0">
              <a:buNone/>
            </a:pPr>
            <a:r>
              <a:rPr lang="en-US" sz="3200" dirty="0" smtClean="0">
                <a:latin typeface="Century Gothic"/>
                <a:cs typeface="Century Gothic"/>
              </a:rPr>
              <a:t>2014-today		separated larvae based on</a:t>
            </a:r>
            <a:r>
              <a:rPr lang="en-US" sz="3200" dirty="0">
                <a:latin typeface="Century Gothic"/>
                <a:cs typeface="Century Gothic"/>
              </a:rPr>
              <a:t> </a:t>
            </a:r>
            <a:r>
              <a:rPr lang="en-US" sz="3200" dirty="0" smtClean="0">
                <a:latin typeface="Century Gothic"/>
                <a:cs typeface="Century Gothic"/>
              </a:rPr>
              <a:t>capacity </a:t>
            </a:r>
            <a:endParaRPr lang="en-US" sz="3200" dirty="0">
              <a:latin typeface="Century Gothic"/>
              <a:cs typeface="Century Gothic"/>
            </a:endParaRPr>
          </a:p>
        </p:txBody>
      </p:sp>
      <p:sp>
        <p:nvSpPr>
          <p:cNvPr id="58" name="TextBox 57"/>
          <p:cNvSpPr txBox="1"/>
          <p:nvPr/>
        </p:nvSpPr>
        <p:spPr>
          <a:xfrm>
            <a:off x="6081059" y="1538941"/>
            <a:ext cx="2256117" cy="369332"/>
          </a:xfrm>
          <a:prstGeom prst="rect">
            <a:avLst/>
          </a:prstGeom>
          <a:noFill/>
        </p:spPr>
        <p:txBody>
          <a:bodyPr wrap="square" rtlCol="0">
            <a:spAutoFit/>
          </a:bodyPr>
          <a:lstStyle/>
          <a:p>
            <a:endParaRPr lang="en-US" dirty="0"/>
          </a:p>
        </p:txBody>
      </p:sp>
      <p:sp>
        <p:nvSpPr>
          <p:cNvPr id="59" name="TextBox 58"/>
          <p:cNvSpPr txBox="1"/>
          <p:nvPr/>
        </p:nvSpPr>
        <p:spPr>
          <a:xfrm>
            <a:off x="5950901" y="1013894"/>
            <a:ext cx="3060646" cy="4247317"/>
          </a:xfrm>
          <a:prstGeom prst="rect">
            <a:avLst/>
          </a:prstGeom>
          <a:noFill/>
        </p:spPr>
        <p:txBody>
          <a:bodyPr wrap="square" rtlCol="0">
            <a:spAutoFit/>
          </a:bodyPr>
          <a:lstStyle/>
          <a:p>
            <a:r>
              <a:rPr lang="en-US" b="1" dirty="0" smtClean="0"/>
              <a:t>2016 Seed vs. Wild</a:t>
            </a:r>
            <a:endParaRPr lang="en-US" dirty="0"/>
          </a:p>
          <a:p>
            <a:r>
              <a:rPr lang="en-US" dirty="0"/>
              <a:t>P-value across all loci</a:t>
            </a:r>
          </a:p>
          <a:p>
            <a:r>
              <a:rPr lang="en-US" dirty="0"/>
              <a:t>(Fisher's method)</a:t>
            </a:r>
          </a:p>
          <a:p>
            <a:r>
              <a:rPr lang="en-US" dirty="0" smtClean="0"/>
              <a:t>-------------------------------------Locus          </a:t>
            </a:r>
            <a:r>
              <a:rPr lang="en-US" dirty="0"/>
              <a:t>P-Value  </a:t>
            </a:r>
          </a:p>
          <a:p>
            <a:r>
              <a:rPr lang="en-US" dirty="0"/>
              <a:t>-------------  -------- </a:t>
            </a:r>
          </a:p>
          <a:p>
            <a:r>
              <a:rPr lang="en-US" dirty="0"/>
              <a:t>Olur10         </a:t>
            </a:r>
            <a:r>
              <a:rPr lang="is-IS" dirty="0"/>
              <a:t>0.32784</a:t>
            </a:r>
            <a:endParaRPr lang="en-US" dirty="0"/>
          </a:p>
          <a:p>
            <a:r>
              <a:rPr lang="en-US" dirty="0"/>
              <a:t>Olur11         </a:t>
            </a:r>
            <a:r>
              <a:rPr lang="nb-NO" dirty="0"/>
              <a:t>0.54191</a:t>
            </a:r>
            <a:endParaRPr lang="en-US" dirty="0"/>
          </a:p>
          <a:p>
            <a:r>
              <a:rPr lang="en-US" dirty="0"/>
              <a:t>Olur12         </a:t>
            </a:r>
            <a:r>
              <a:rPr lang="is-IS" dirty="0"/>
              <a:t>0.67662</a:t>
            </a:r>
            <a:endParaRPr lang="en-US" dirty="0"/>
          </a:p>
          <a:p>
            <a:r>
              <a:rPr lang="en-US" dirty="0"/>
              <a:t>Olur13         </a:t>
            </a:r>
            <a:r>
              <a:rPr lang="nb-NO" dirty="0"/>
              <a:t>0.08560</a:t>
            </a:r>
            <a:endParaRPr lang="en-US" dirty="0"/>
          </a:p>
          <a:p>
            <a:r>
              <a:rPr lang="en-US" dirty="0"/>
              <a:t>Olur15         </a:t>
            </a:r>
            <a:r>
              <a:rPr lang="is-IS" dirty="0"/>
              <a:t>0.06505</a:t>
            </a:r>
            <a:endParaRPr lang="en-US" dirty="0"/>
          </a:p>
          <a:p>
            <a:r>
              <a:rPr lang="en-US" dirty="0" smtClean="0">
                <a:solidFill>
                  <a:srgbClr val="CC0202"/>
                </a:solidFill>
              </a:rPr>
              <a:t>Olur19         </a:t>
            </a:r>
            <a:r>
              <a:rPr lang="hr-HR" dirty="0">
                <a:solidFill>
                  <a:srgbClr val="CC0202"/>
                </a:solidFill>
              </a:rPr>
              <a:t>0.01146</a:t>
            </a:r>
            <a:endParaRPr lang="en-US" dirty="0">
              <a:solidFill>
                <a:srgbClr val="CC0202"/>
              </a:solidFill>
            </a:endParaRPr>
          </a:p>
          <a:p>
            <a:r>
              <a:rPr lang="en-US" dirty="0"/>
              <a:t> </a:t>
            </a:r>
          </a:p>
          <a:p>
            <a:r>
              <a:rPr lang="en-US" dirty="0"/>
              <a:t>All: Chi2= </a:t>
            </a:r>
            <a:r>
              <a:rPr lang="hr-HR" dirty="0"/>
              <a:t>18.39076 </a:t>
            </a:r>
            <a:r>
              <a:rPr lang="en-US" dirty="0" smtClean="0"/>
              <a:t>(</a:t>
            </a:r>
            <a:r>
              <a:rPr lang="en-US" dirty="0" err="1"/>
              <a:t>df</a:t>
            </a:r>
            <a:r>
              <a:rPr lang="en-US" dirty="0"/>
              <a:t>= </a:t>
            </a:r>
            <a:r>
              <a:rPr lang="en-US" dirty="0" smtClean="0"/>
              <a:t>12) </a:t>
            </a:r>
            <a:r>
              <a:rPr lang="en-US" b="1" dirty="0"/>
              <a:t>P-value= </a:t>
            </a:r>
            <a:r>
              <a:rPr lang="is-IS" b="1" dirty="0"/>
              <a:t>0.104331</a:t>
            </a:r>
            <a:endParaRPr lang="en-US" b="1" dirty="0"/>
          </a:p>
        </p:txBody>
      </p:sp>
      <p:pic>
        <p:nvPicPr>
          <p:cNvPr id="111" name="Picture 110"/>
          <p:cNvPicPr>
            <a:picLocks noChangeAspect="1"/>
          </p:cNvPicPr>
          <p:nvPr/>
        </p:nvPicPr>
        <p:blipFill rotWithShape="1">
          <a:blip r:embed="rId4"/>
          <a:srcRect l="3117" t="26770" r="58741" b="24995"/>
          <a:stretch/>
        </p:blipFill>
        <p:spPr>
          <a:xfrm>
            <a:off x="2219438" y="1273147"/>
            <a:ext cx="458411" cy="579707"/>
          </a:xfrm>
          <a:prstGeom prst="rect">
            <a:avLst/>
          </a:prstGeom>
        </p:spPr>
      </p:pic>
      <p:pic>
        <p:nvPicPr>
          <p:cNvPr id="114" name="Picture 113"/>
          <p:cNvPicPr>
            <a:picLocks noChangeAspect="1"/>
          </p:cNvPicPr>
          <p:nvPr/>
        </p:nvPicPr>
        <p:blipFill rotWithShape="1">
          <a:blip r:embed="rId4"/>
          <a:srcRect l="3117" t="26770" r="58741" b="24995"/>
          <a:stretch/>
        </p:blipFill>
        <p:spPr>
          <a:xfrm>
            <a:off x="2479965" y="1273147"/>
            <a:ext cx="458411" cy="579707"/>
          </a:xfrm>
          <a:prstGeom prst="rect">
            <a:avLst/>
          </a:prstGeom>
        </p:spPr>
      </p:pic>
      <p:pic>
        <p:nvPicPr>
          <p:cNvPr id="115" name="Picture 114"/>
          <p:cNvPicPr>
            <a:picLocks noChangeAspect="1"/>
          </p:cNvPicPr>
          <p:nvPr/>
        </p:nvPicPr>
        <p:blipFill rotWithShape="1">
          <a:blip r:embed="rId4"/>
          <a:srcRect l="3117" t="26770" r="58741" b="24995"/>
          <a:stretch/>
        </p:blipFill>
        <p:spPr>
          <a:xfrm>
            <a:off x="2671869" y="1273147"/>
            <a:ext cx="458411" cy="579707"/>
          </a:xfrm>
          <a:prstGeom prst="rect">
            <a:avLst/>
          </a:prstGeom>
        </p:spPr>
      </p:pic>
      <p:pic>
        <p:nvPicPr>
          <p:cNvPr id="116" name="Picture 115"/>
          <p:cNvPicPr>
            <a:picLocks noChangeAspect="1"/>
          </p:cNvPicPr>
          <p:nvPr/>
        </p:nvPicPr>
        <p:blipFill rotWithShape="1">
          <a:blip r:embed="rId4"/>
          <a:srcRect l="3117" t="26770" r="58741" b="24995"/>
          <a:stretch/>
        </p:blipFill>
        <p:spPr>
          <a:xfrm>
            <a:off x="2172405" y="1496299"/>
            <a:ext cx="458411" cy="579707"/>
          </a:xfrm>
          <a:prstGeom prst="rect">
            <a:avLst/>
          </a:prstGeom>
        </p:spPr>
      </p:pic>
      <p:pic>
        <p:nvPicPr>
          <p:cNvPr id="117" name="Picture 116"/>
          <p:cNvPicPr>
            <a:picLocks noChangeAspect="1"/>
          </p:cNvPicPr>
          <p:nvPr/>
        </p:nvPicPr>
        <p:blipFill rotWithShape="1">
          <a:blip r:embed="rId4"/>
          <a:srcRect l="3117" t="26770" r="58741" b="24995"/>
          <a:stretch/>
        </p:blipFill>
        <p:spPr>
          <a:xfrm>
            <a:off x="2452710" y="1489103"/>
            <a:ext cx="458411" cy="579707"/>
          </a:xfrm>
          <a:prstGeom prst="rect">
            <a:avLst/>
          </a:prstGeom>
        </p:spPr>
      </p:pic>
      <p:pic>
        <p:nvPicPr>
          <p:cNvPr id="118" name="Picture 117"/>
          <p:cNvPicPr>
            <a:picLocks noChangeAspect="1"/>
          </p:cNvPicPr>
          <p:nvPr/>
        </p:nvPicPr>
        <p:blipFill rotWithShape="1">
          <a:blip r:embed="rId4"/>
          <a:srcRect l="3117" t="26770" r="58741" b="24995"/>
          <a:stretch/>
        </p:blipFill>
        <p:spPr>
          <a:xfrm>
            <a:off x="2898509" y="1232292"/>
            <a:ext cx="458411" cy="579707"/>
          </a:xfrm>
          <a:prstGeom prst="rect">
            <a:avLst/>
          </a:prstGeom>
        </p:spPr>
      </p:pic>
      <p:pic>
        <p:nvPicPr>
          <p:cNvPr id="119" name="Picture 118"/>
          <p:cNvPicPr>
            <a:picLocks noChangeAspect="1"/>
          </p:cNvPicPr>
          <p:nvPr/>
        </p:nvPicPr>
        <p:blipFill rotWithShape="1">
          <a:blip r:embed="rId4"/>
          <a:srcRect l="3117" t="26770" r="58741" b="24995"/>
          <a:stretch/>
        </p:blipFill>
        <p:spPr>
          <a:xfrm>
            <a:off x="3123648" y="1232292"/>
            <a:ext cx="458411" cy="579707"/>
          </a:xfrm>
          <a:prstGeom prst="rect">
            <a:avLst/>
          </a:prstGeom>
        </p:spPr>
      </p:pic>
      <p:pic>
        <p:nvPicPr>
          <p:cNvPr id="120" name="Picture 119"/>
          <p:cNvPicPr>
            <a:picLocks noChangeAspect="1"/>
          </p:cNvPicPr>
          <p:nvPr/>
        </p:nvPicPr>
        <p:blipFill rotWithShape="1">
          <a:blip r:embed="rId4"/>
          <a:srcRect l="3117" t="26770" r="58741" b="24995"/>
          <a:stretch/>
        </p:blipFill>
        <p:spPr>
          <a:xfrm>
            <a:off x="3384175" y="1232292"/>
            <a:ext cx="458411" cy="579707"/>
          </a:xfrm>
          <a:prstGeom prst="rect">
            <a:avLst/>
          </a:prstGeom>
        </p:spPr>
      </p:pic>
      <p:pic>
        <p:nvPicPr>
          <p:cNvPr id="121" name="Picture 120"/>
          <p:cNvPicPr>
            <a:picLocks noChangeAspect="1"/>
          </p:cNvPicPr>
          <p:nvPr/>
        </p:nvPicPr>
        <p:blipFill rotWithShape="1">
          <a:blip r:embed="rId4"/>
          <a:srcRect l="3117" t="26770" r="58741" b="24995"/>
          <a:stretch/>
        </p:blipFill>
        <p:spPr>
          <a:xfrm>
            <a:off x="3576079" y="1232292"/>
            <a:ext cx="458411" cy="579707"/>
          </a:xfrm>
          <a:prstGeom prst="rect">
            <a:avLst/>
          </a:prstGeom>
        </p:spPr>
      </p:pic>
      <p:pic>
        <p:nvPicPr>
          <p:cNvPr id="122" name="Picture 121"/>
          <p:cNvPicPr>
            <a:picLocks noChangeAspect="1"/>
          </p:cNvPicPr>
          <p:nvPr/>
        </p:nvPicPr>
        <p:blipFill rotWithShape="1">
          <a:blip r:embed="rId4"/>
          <a:srcRect l="3117" t="26770" r="58741" b="24995"/>
          <a:stretch/>
        </p:blipFill>
        <p:spPr>
          <a:xfrm>
            <a:off x="3076615" y="1455444"/>
            <a:ext cx="458411" cy="579707"/>
          </a:xfrm>
          <a:prstGeom prst="rect">
            <a:avLst/>
          </a:prstGeom>
        </p:spPr>
      </p:pic>
      <p:pic>
        <p:nvPicPr>
          <p:cNvPr id="123" name="Picture 122"/>
          <p:cNvPicPr>
            <a:picLocks noChangeAspect="1"/>
          </p:cNvPicPr>
          <p:nvPr/>
        </p:nvPicPr>
        <p:blipFill rotWithShape="1">
          <a:blip r:embed="rId4"/>
          <a:srcRect l="3117" t="26770" r="58741" b="24995"/>
          <a:stretch/>
        </p:blipFill>
        <p:spPr>
          <a:xfrm>
            <a:off x="3356920" y="1448248"/>
            <a:ext cx="458411" cy="579707"/>
          </a:xfrm>
          <a:prstGeom prst="rect">
            <a:avLst/>
          </a:prstGeom>
        </p:spPr>
      </p:pic>
      <p:pic>
        <p:nvPicPr>
          <p:cNvPr id="124" name="Picture 123"/>
          <p:cNvPicPr>
            <a:picLocks noChangeAspect="1"/>
          </p:cNvPicPr>
          <p:nvPr/>
        </p:nvPicPr>
        <p:blipFill rotWithShape="1">
          <a:blip r:embed="rId4"/>
          <a:srcRect l="3117" t="26770" r="58741" b="24995"/>
          <a:stretch/>
        </p:blipFill>
        <p:spPr>
          <a:xfrm>
            <a:off x="2781077" y="1489103"/>
            <a:ext cx="458411" cy="579707"/>
          </a:xfrm>
          <a:prstGeom prst="rect">
            <a:avLst/>
          </a:prstGeom>
        </p:spPr>
      </p:pic>
      <p:pic>
        <p:nvPicPr>
          <p:cNvPr id="125" name="Picture 124"/>
          <p:cNvPicPr>
            <a:picLocks noChangeAspect="1"/>
          </p:cNvPicPr>
          <p:nvPr/>
        </p:nvPicPr>
        <p:blipFill rotWithShape="1">
          <a:blip r:embed="rId5"/>
          <a:srcRect l="25655" t="8236" r="13823" b="17744"/>
          <a:stretch/>
        </p:blipFill>
        <p:spPr>
          <a:xfrm>
            <a:off x="452973" y="3320788"/>
            <a:ext cx="1590493" cy="2431568"/>
          </a:xfrm>
          <a:prstGeom prst="rect">
            <a:avLst/>
          </a:prstGeom>
        </p:spPr>
      </p:pic>
      <p:pic>
        <p:nvPicPr>
          <p:cNvPr id="126" name="Picture 125"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895154" y="4555127"/>
            <a:ext cx="194703" cy="163809"/>
          </a:xfrm>
          <a:prstGeom prst="rect">
            <a:avLst/>
          </a:prstGeom>
        </p:spPr>
      </p:pic>
      <p:pic>
        <p:nvPicPr>
          <p:cNvPr id="127" name="Picture 126"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047554" y="4707527"/>
            <a:ext cx="194703" cy="163809"/>
          </a:xfrm>
          <a:prstGeom prst="rect">
            <a:avLst/>
          </a:prstGeom>
        </p:spPr>
      </p:pic>
      <p:pic>
        <p:nvPicPr>
          <p:cNvPr id="128" name="Picture 12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088455" y="4555127"/>
            <a:ext cx="194703" cy="163809"/>
          </a:xfrm>
          <a:prstGeom prst="rect">
            <a:avLst/>
          </a:prstGeom>
        </p:spPr>
      </p:pic>
      <p:pic>
        <p:nvPicPr>
          <p:cNvPr id="129" name="Picture 12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852851" y="4718936"/>
            <a:ext cx="194703" cy="163809"/>
          </a:xfrm>
          <a:prstGeom prst="rect">
            <a:avLst/>
          </a:prstGeom>
        </p:spPr>
      </p:pic>
      <p:pic>
        <p:nvPicPr>
          <p:cNvPr id="130" name="Picture 12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046152" y="4871336"/>
            <a:ext cx="194703" cy="163809"/>
          </a:xfrm>
          <a:prstGeom prst="rect">
            <a:avLst/>
          </a:prstGeom>
        </p:spPr>
      </p:pic>
      <p:pic>
        <p:nvPicPr>
          <p:cNvPr id="131" name="Picture 13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223356" y="4707527"/>
            <a:ext cx="194703" cy="163809"/>
          </a:xfrm>
          <a:prstGeom prst="rect">
            <a:avLst/>
          </a:prstGeom>
        </p:spPr>
      </p:pic>
      <p:pic>
        <p:nvPicPr>
          <p:cNvPr id="132" name="Picture 13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223356" y="4871336"/>
            <a:ext cx="194703" cy="163809"/>
          </a:xfrm>
          <a:prstGeom prst="rect">
            <a:avLst/>
          </a:prstGeom>
        </p:spPr>
      </p:pic>
      <p:pic>
        <p:nvPicPr>
          <p:cNvPr id="133" name="Picture 13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284560" y="4543718"/>
            <a:ext cx="194703" cy="163809"/>
          </a:xfrm>
          <a:prstGeom prst="rect">
            <a:avLst/>
          </a:prstGeom>
        </p:spPr>
      </p:pic>
      <p:pic>
        <p:nvPicPr>
          <p:cNvPr id="134" name="Picture 13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386818" y="4707527"/>
            <a:ext cx="194703" cy="163809"/>
          </a:xfrm>
          <a:prstGeom prst="rect">
            <a:avLst/>
          </a:prstGeom>
        </p:spPr>
      </p:pic>
      <p:pic>
        <p:nvPicPr>
          <p:cNvPr id="136" name="Picture 135"/>
          <p:cNvPicPr>
            <a:picLocks noChangeAspect="1"/>
          </p:cNvPicPr>
          <p:nvPr/>
        </p:nvPicPr>
        <p:blipFill rotWithShape="1">
          <a:blip r:embed="rId5"/>
          <a:srcRect l="25655" t="8236" r="13823" b="17744"/>
          <a:stretch/>
        </p:blipFill>
        <p:spPr>
          <a:xfrm>
            <a:off x="4021657" y="3310608"/>
            <a:ext cx="1590493" cy="2431568"/>
          </a:xfrm>
          <a:prstGeom prst="rect">
            <a:avLst/>
          </a:prstGeom>
        </p:spPr>
      </p:pic>
      <p:pic>
        <p:nvPicPr>
          <p:cNvPr id="137" name="Picture 136"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463838" y="4544947"/>
            <a:ext cx="194703" cy="163809"/>
          </a:xfrm>
          <a:prstGeom prst="rect">
            <a:avLst/>
          </a:prstGeom>
        </p:spPr>
      </p:pic>
      <p:pic>
        <p:nvPicPr>
          <p:cNvPr id="138" name="Picture 13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616238" y="4697347"/>
            <a:ext cx="194703" cy="163809"/>
          </a:xfrm>
          <a:prstGeom prst="rect">
            <a:avLst/>
          </a:prstGeom>
        </p:spPr>
      </p:pic>
      <p:pic>
        <p:nvPicPr>
          <p:cNvPr id="139" name="Picture 13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657139" y="4544947"/>
            <a:ext cx="194703" cy="163809"/>
          </a:xfrm>
          <a:prstGeom prst="rect">
            <a:avLst/>
          </a:prstGeom>
        </p:spPr>
      </p:pic>
      <p:pic>
        <p:nvPicPr>
          <p:cNvPr id="140" name="Picture 13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421535" y="4708756"/>
            <a:ext cx="194703" cy="163809"/>
          </a:xfrm>
          <a:prstGeom prst="rect">
            <a:avLst/>
          </a:prstGeom>
        </p:spPr>
      </p:pic>
      <p:pic>
        <p:nvPicPr>
          <p:cNvPr id="141" name="Picture 14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614836" y="4861156"/>
            <a:ext cx="194703" cy="163809"/>
          </a:xfrm>
          <a:prstGeom prst="rect">
            <a:avLst/>
          </a:prstGeom>
        </p:spPr>
      </p:pic>
      <p:pic>
        <p:nvPicPr>
          <p:cNvPr id="142" name="Picture 14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792040" y="4697347"/>
            <a:ext cx="194703" cy="163809"/>
          </a:xfrm>
          <a:prstGeom prst="rect">
            <a:avLst/>
          </a:prstGeom>
        </p:spPr>
      </p:pic>
      <p:pic>
        <p:nvPicPr>
          <p:cNvPr id="143" name="Picture 14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792040" y="4861156"/>
            <a:ext cx="194703" cy="163809"/>
          </a:xfrm>
          <a:prstGeom prst="rect">
            <a:avLst/>
          </a:prstGeom>
        </p:spPr>
      </p:pic>
      <p:pic>
        <p:nvPicPr>
          <p:cNvPr id="144" name="Picture 14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853244" y="4533538"/>
            <a:ext cx="194703" cy="163809"/>
          </a:xfrm>
          <a:prstGeom prst="rect">
            <a:avLst/>
          </a:prstGeom>
        </p:spPr>
      </p:pic>
      <p:pic>
        <p:nvPicPr>
          <p:cNvPr id="145" name="Picture 144"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955502" y="4697347"/>
            <a:ext cx="194703" cy="163809"/>
          </a:xfrm>
          <a:prstGeom prst="rect">
            <a:avLst/>
          </a:prstGeom>
        </p:spPr>
      </p:pic>
      <p:cxnSp>
        <p:nvCxnSpPr>
          <p:cNvPr id="103" name="Straight Arrow Connector 102"/>
          <p:cNvCxnSpPr/>
          <p:nvPr/>
        </p:nvCxnSpPr>
        <p:spPr>
          <a:xfrm flipH="1">
            <a:off x="1731667" y="2499954"/>
            <a:ext cx="1299934" cy="810654"/>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031601" y="2499954"/>
            <a:ext cx="0" cy="820834"/>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3031601" y="2499954"/>
            <a:ext cx="1192116" cy="697458"/>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pic>
        <p:nvPicPr>
          <p:cNvPr id="147" name="Picture 146"/>
          <p:cNvPicPr>
            <a:picLocks noChangeAspect="1"/>
          </p:cNvPicPr>
          <p:nvPr/>
        </p:nvPicPr>
        <p:blipFill rotWithShape="1">
          <a:blip r:embed="rId5"/>
          <a:srcRect l="25655" t="8236" r="13823" b="17744"/>
          <a:stretch/>
        </p:blipFill>
        <p:spPr>
          <a:xfrm>
            <a:off x="2244471" y="3310608"/>
            <a:ext cx="1590493" cy="2431568"/>
          </a:xfrm>
          <a:prstGeom prst="rect">
            <a:avLst/>
          </a:prstGeom>
        </p:spPr>
      </p:pic>
      <p:pic>
        <p:nvPicPr>
          <p:cNvPr id="148" name="Picture 14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686652" y="4544947"/>
            <a:ext cx="194703" cy="163809"/>
          </a:xfrm>
          <a:prstGeom prst="rect">
            <a:avLst/>
          </a:prstGeom>
        </p:spPr>
      </p:pic>
      <p:pic>
        <p:nvPicPr>
          <p:cNvPr id="149" name="Picture 14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839052" y="4697347"/>
            <a:ext cx="194703" cy="163809"/>
          </a:xfrm>
          <a:prstGeom prst="rect">
            <a:avLst/>
          </a:prstGeom>
        </p:spPr>
      </p:pic>
      <p:pic>
        <p:nvPicPr>
          <p:cNvPr id="150" name="Picture 14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879953" y="4544947"/>
            <a:ext cx="194703" cy="163809"/>
          </a:xfrm>
          <a:prstGeom prst="rect">
            <a:avLst/>
          </a:prstGeom>
        </p:spPr>
      </p:pic>
      <p:pic>
        <p:nvPicPr>
          <p:cNvPr id="151" name="Picture 15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644349" y="4708756"/>
            <a:ext cx="194703" cy="163809"/>
          </a:xfrm>
          <a:prstGeom prst="rect">
            <a:avLst/>
          </a:prstGeom>
        </p:spPr>
      </p:pic>
      <p:pic>
        <p:nvPicPr>
          <p:cNvPr id="152" name="Picture 15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837650" y="4861156"/>
            <a:ext cx="194703" cy="163809"/>
          </a:xfrm>
          <a:prstGeom prst="rect">
            <a:avLst/>
          </a:prstGeom>
        </p:spPr>
      </p:pic>
      <p:pic>
        <p:nvPicPr>
          <p:cNvPr id="153" name="Picture 15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3014854" y="4697347"/>
            <a:ext cx="194703" cy="163809"/>
          </a:xfrm>
          <a:prstGeom prst="rect">
            <a:avLst/>
          </a:prstGeom>
        </p:spPr>
      </p:pic>
      <p:pic>
        <p:nvPicPr>
          <p:cNvPr id="154" name="Picture 15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3014854" y="4861156"/>
            <a:ext cx="194703" cy="163809"/>
          </a:xfrm>
          <a:prstGeom prst="rect">
            <a:avLst/>
          </a:prstGeom>
        </p:spPr>
      </p:pic>
      <p:pic>
        <p:nvPicPr>
          <p:cNvPr id="155" name="Picture 154"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3076058" y="4533538"/>
            <a:ext cx="194703" cy="163809"/>
          </a:xfrm>
          <a:prstGeom prst="rect">
            <a:avLst/>
          </a:prstGeom>
        </p:spPr>
      </p:pic>
      <p:pic>
        <p:nvPicPr>
          <p:cNvPr id="156" name="Picture 155"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3178316" y="4697347"/>
            <a:ext cx="194703" cy="163809"/>
          </a:xfrm>
          <a:prstGeom prst="rect">
            <a:avLst/>
          </a:prstGeom>
        </p:spPr>
      </p:pic>
    </p:spTree>
    <p:extLst>
      <p:ext uri="{BB962C8B-B14F-4D97-AF65-F5344CB8AC3E}">
        <p14:creationId xmlns:p14="http://schemas.microsoft.com/office/powerpoint/2010/main" val="2299542176"/>
      </p:ext>
    </p:extLst>
  </p:cSld>
  <p:clrMapOvr>
    <a:masterClrMapping/>
  </p:clrMapOvr>
  <p:timing>
    <p:tnLst>
      <p:par>
        <p:cTn xmlns:p14="http://schemas.microsoft.com/office/powerpoint/2010/mai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IMG_360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4" name="Content Placeholder 2"/>
          <p:cNvSpPr txBox="1">
            <a:spLocks/>
          </p:cNvSpPr>
          <p:nvPr/>
        </p:nvSpPr>
        <p:spPr>
          <a:xfrm>
            <a:off x="1628591" y="2155124"/>
            <a:ext cx="6021294" cy="2715700"/>
          </a:xfrm>
          <a:prstGeom prst="rect">
            <a:avLst/>
          </a:prstGeom>
          <a:solidFill>
            <a:srgbClr val="DEECEF"/>
          </a:solidFill>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Font typeface="Arial" pitchFamily="34" charset="0"/>
              <a:buNone/>
            </a:pPr>
            <a:endParaRPr lang="en-US" sz="300" i="1" dirty="0" smtClean="0">
              <a:latin typeface="Century Gothic"/>
              <a:cs typeface="Century Gothic"/>
            </a:endParaRPr>
          </a:p>
          <a:p>
            <a:pPr marL="0" indent="0" algn="ctr">
              <a:buFont typeface="Arial" pitchFamily="34" charset="0"/>
              <a:buNone/>
            </a:pPr>
            <a:r>
              <a:rPr lang="en-US" sz="2800" i="1" dirty="0" smtClean="0">
                <a:latin typeface="Century Gothic"/>
                <a:cs typeface="Century Gothic"/>
              </a:rPr>
              <a:t>How to restore native oyster population, and </a:t>
            </a:r>
            <a:r>
              <a:rPr lang="en-US" sz="2800" b="1" i="1" dirty="0" smtClean="0">
                <a:latin typeface="Century Gothic"/>
                <a:cs typeface="Century Gothic"/>
              </a:rPr>
              <a:t>DO NOT HARM</a:t>
            </a:r>
            <a:r>
              <a:rPr lang="en-US" sz="2800" i="1" dirty="0" smtClean="0">
                <a:latin typeface="Century Gothic"/>
                <a:cs typeface="Century Gothic"/>
              </a:rPr>
              <a:t>?</a:t>
            </a:r>
          </a:p>
          <a:p>
            <a:pPr marL="0" indent="0" algn="ctr">
              <a:buFont typeface="Arial" pitchFamily="34" charset="0"/>
              <a:buNone/>
            </a:pPr>
            <a:endParaRPr lang="en-US" sz="2800" i="1" dirty="0" smtClean="0">
              <a:latin typeface="Century Gothic"/>
              <a:cs typeface="Century Gothic"/>
            </a:endParaRPr>
          </a:p>
          <a:p>
            <a:pPr marL="0" indent="0" algn="ctr">
              <a:buFont typeface="Arial" pitchFamily="34" charset="0"/>
              <a:buNone/>
            </a:pPr>
            <a:r>
              <a:rPr lang="en-US" sz="2800" i="1" dirty="0" smtClean="0">
                <a:latin typeface="Century Gothic"/>
                <a:cs typeface="Century Gothic"/>
              </a:rPr>
              <a:t>Which breeding method results in the </a:t>
            </a:r>
            <a:r>
              <a:rPr lang="en-US" sz="2800" b="1" i="1" dirty="0" smtClean="0">
                <a:latin typeface="Century Gothic"/>
                <a:cs typeface="Century Gothic"/>
              </a:rPr>
              <a:t>most genetic diversity</a:t>
            </a:r>
            <a:r>
              <a:rPr lang="en-US" sz="2800" i="1" dirty="0" smtClean="0">
                <a:latin typeface="Century Gothic"/>
                <a:cs typeface="Century Gothic"/>
              </a:rPr>
              <a:t>? </a:t>
            </a:r>
          </a:p>
          <a:p>
            <a:pPr marL="0" indent="0" algn="ctr">
              <a:buFont typeface="Arial" pitchFamily="34" charset="0"/>
              <a:buNone/>
            </a:pPr>
            <a:endParaRPr lang="en-US" i="1" dirty="0" smtClean="0">
              <a:latin typeface="Century Gothic"/>
              <a:cs typeface="Century Gothic"/>
            </a:endParaRPr>
          </a:p>
          <a:p>
            <a:pPr marL="0" indent="0" algn="ctr">
              <a:buFont typeface="Arial" pitchFamily="34" charset="0"/>
              <a:buNone/>
            </a:pPr>
            <a:endParaRPr lang="en-US" dirty="0" smtClean="0">
              <a:latin typeface="Century Gothic"/>
              <a:cs typeface="Century Gothic"/>
            </a:endParaRPr>
          </a:p>
        </p:txBody>
      </p:sp>
    </p:spTree>
    <p:extLst>
      <p:ext uri="{BB962C8B-B14F-4D97-AF65-F5344CB8AC3E}">
        <p14:creationId xmlns:p14="http://schemas.microsoft.com/office/powerpoint/2010/main" val="1981277694"/>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352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Content Placeholder 2"/>
          <p:cNvSpPr>
            <a:spLocks noGrp="1"/>
          </p:cNvSpPr>
          <p:nvPr>
            <p:ph idx="1"/>
          </p:nvPr>
        </p:nvSpPr>
        <p:spPr>
          <a:xfrm>
            <a:off x="642472" y="971180"/>
            <a:ext cx="7874000" cy="2495175"/>
          </a:xfrm>
          <a:solidFill>
            <a:srgbClr val="DEECEF"/>
          </a:solidFill>
        </p:spPr>
        <p:txBody>
          <a:bodyPr>
            <a:normAutofit fontScale="92500" lnSpcReduction="10000"/>
          </a:bodyPr>
          <a:lstStyle/>
          <a:p>
            <a:pPr marL="342900" indent="0">
              <a:buNone/>
            </a:pPr>
            <a:endParaRPr lang="en-US" sz="500" i="1" dirty="0" smtClean="0">
              <a:latin typeface="Century Gothic"/>
              <a:cs typeface="Century Gothic"/>
            </a:endParaRPr>
          </a:p>
          <a:p>
            <a:pPr marL="342900" indent="0">
              <a:buNone/>
            </a:pPr>
            <a:r>
              <a:rPr lang="en-US" sz="3000" i="1" dirty="0" smtClean="0">
                <a:latin typeface="Century Gothic"/>
                <a:cs typeface="Century Gothic"/>
              </a:rPr>
              <a:t>Lessons</a:t>
            </a:r>
            <a:endParaRPr lang="en-US" sz="3000" i="1" dirty="0">
              <a:latin typeface="Century Gothic"/>
              <a:cs typeface="Century Gothic"/>
            </a:endParaRPr>
          </a:p>
          <a:p>
            <a:pPr marL="800100" indent="-457200"/>
            <a:r>
              <a:rPr lang="en-US" sz="2800" dirty="0">
                <a:latin typeface="Century Gothic"/>
                <a:cs typeface="Century Gothic"/>
              </a:rPr>
              <a:t>Genetic testing informed breeding methods </a:t>
            </a:r>
          </a:p>
          <a:p>
            <a:pPr marL="800100" indent="-457200"/>
            <a:r>
              <a:rPr lang="en-US" sz="2800" dirty="0" smtClean="0">
                <a:latin typeface="Century Gothic"/>
                <a:cs typeface="Century Gothic"/>
              </a:rPr>
              <a:t>Better method: Mass volitional spawn </a:t>
            </a:r>
          </a:p>
          <a:p>
            <a:pPr marL="800100" indent="-457200"/>
            <a:r>
              <a:rPr lang="en-US" sz="2800" dirty="0" smtClean="0">
                <a:latin typeface="Century Gothic"/>
                <a:cs typeface="Century Gothic"/>
              </a:rPr>
              <a:t>Added </a:t>
            </a:r>
            <a:r>
              <a:rPr lang="en-US" sz="2800" dirty="0">
                <a:latin typeface="Century Gothic"/>
                <a:cs typeface="Century Gothic"/>
              </a:rPr>
              <a:t>benefit: less </a:t>
            </a:r>
            <a:r>
              <a:rPr lang="en-US" sz="2800" dirty="0" smtClean="0">
                <a:latin typeface="Century Gothic"/>
                <a:cs typeface="Century Gothic"/>
              </a:rPr>
              <a:t>labor, </a:t>
            </a:r>
            <a:r>
              <a:rPr lang="en-US" sz="2800" dirty="0">
                <a:latin typeface="Century Gothic"/>
                <a:cs typeface="Century Gothic"/>
              </a:rPr>
              <a:t>resources </a:t>
            </a:r>
            <a:endParaRPr lang="en-US" dirty="0" smtClean="0">
              <a:latin typeface="Century Gothic"/>
              <a:cs typeface="Century Gothic"/>
            </a:endParaRPr>
          </a:p>
          <a:p>
            <a:endParaRPr lang="en-US" dirty="0" smtClean="0">
              <a:latin typeface="Century Gothic"/>
              <a:cs typeface="Century Gothic"/>
            </a:endParaRPr>
          </a:p>
        </p:txBody>
      </p:sp>
      <p:sp>
        <p:nvSpPr>
          <p:cNvPr id="7" name="Content Placeholder 2"/>
          <p:cNvSpPr txBox="1">
            <a:spLocks/>
          </p:cNvSpPr>
          <p:nvPr/>
        </p:nvSpPr>
        <p:spPr>
          <a:xfrm>
            <a:off x="642472" y="4022167"/>
            <a:ext cx="7874000" cy="1984184"/>
          </a:xfrm>
          <a:prstGeom prst="rect">
            <a:avLst/>
          </a:prstGeom>
          <a:solidFill>
            <a:srgbClr val="DEECEF"/>
          </a:solidFill>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342900" indent="0">
              <a:buNone/>
            </a:pPr>
            <a:r>
              <a:rPr lang="en-US" sz="2800" i="1" dirty="0">
                <a:latin typeface="Century Gothic"/>
                <a:cs typeface="Century Gothic"/>
              </a:rPr>
              <a:t>Caveats</a:t>
            </a:r>
            <a:endParaRPr lang="en-US" i="1" dirty="0">
              <a:latin typeface="Century Gothic"/>
              <a:cs typeface="Century Gothic"/>
            </a:endParaRPr>
          </a:p>
          <a:p>
            <a:pPr marL="342900" indent="463550">
              <a:tabLst>
                <a:tab pos="806450" algn="l"/>
              </a:tabLst>
            </a:pPr>
            <a:r>
              <a:rPr lang="en-US" dirty="0">
                <a:latin typeface="Century Gothic"/>
                <a:cs typeface="Century Gothic"/>
              </a:rPr>
              <a:t>No guarantee from year to year </a:t>
            </a:r>
          </a:p>
          <a:p>
            <a:pPr marL="342900" indent="463550">
              <a:tabLst>
                <a:tab pos="806450" algn="l"/>
              </a:tabLst>
            </a:pPr>
            <a:r>
              <a:rPr lang="en-US" dirty="0">
                <a:latin typeface="Century Gothic"/>
                <a:cs typeface="Century Gothic"/>
              </a:rPr>
              <a:t>Not directly assessing hatchery selection </a:t>
            </a:r>
          </a:p>
          <a:p>
            <a:pPr marL="342900" indent="463550">
              <a:tabLst>
                <a:tab pos="806450" algn="l"/>
              </a:tabLst>
            </a:pPr>
            <a:r>
              <a:rPr lang="en-US" dirty="0">
                <a:latin typeface="Century Gothic"/>
                <a:cs typeface="Century Gothic"/>
              </a:rPr>
              <a:t>More robust testing soon! (SNP testing</a:t>
            </a:r>
            <a:r>
              <a:rPr lang="en-US" dirty="0" smtClean="0">
                <a:latin typeface="Century Gothic"/>
                <a:cs typeface="Century Gothic"/>
              </a:rPr>
              <a:t>)</a:t>
            </a:r>
            <a:endParaRPr lang="en-US" dirty="0">
              <a:latin typeface="Century Gothic"/>
              <a:cs typeface="Century Gothic"/>
            </a:endParaRPr>
          </a:p>
        </p:txBody>
      </p:sp>
    </p:spTree>
    <p:extLst>
      <p:ext uri="{BB962C8B-B14F-4D97-AF65-F5344CB8AC3E}">
        <p14:creationId xmlns:p14="http://schemas.microsoft.com/office/powerpoint/2010/main" val="769459365"/>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360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a:spLocks noGrp="1"/>
          </p:cNvSpPr>
          <p:nvPr>
            <p:ph type="subTitle" idx="1"/>
          </p:nvPr>
        </p:nvSpPr>
        <p:spPr>
          <a:xfrm>
            <a:off x="433295" y="1927408"/>
            <a:ext cx="4108822" cy="2779059"/>
          </a:xfrm>
          <a:solidFill>
            <a:srgbClr val="DEECEF"/>
          </a:solidFill>
          <a:ln cap="rnd">
            <a:noFill/>
            <a:round/>
          </a:ln>
        </p:spPr>
        <p:txBody>
          <a:bodyPr>
            <a:normAutofit/>
          </a:bodyPr>
          <a:lstStyle/>
          <a:p>
            <a:pPr>
              <a:spcBef>
                <a:spcPts val="1776"/>
              </a:spcBef>
            </a:pPr>
            <a:endParaRPr lang="en-US" dirty="0" smtClean="0">
              <a:latin typeface="Century Gothic"/>
              <a:cs typeface="Century Gothic"/>
            </a:endParaRPr>
          </a:p>
          <a:p>
            <a:pPr marL="342900" indent="-342900">
              <a:spcBef>
                <a:spcPts val="0"/>
              </a:spcBef>
              <a:buFont typeface="Arial"/>
              <a:buChar char="•"/>
            </a:pPr>
            <a:r>
              <a:rPr lang="en-US" dirty="0" smtClean="0">
                <a:latin typeface="Century Gothic"/>
                <a:cs typeface="Century Gothic"/>
              </a:rPr>
              <a:t>USAS &amp; WAC</a:t>
            </a:r>
          </a:p>
          <a:p>
            <a:pPr marL="342900" indent="-342900">
              <a:buFont typeface="Arial"/>
              <a:buChar char="•"/>
            </a:pPr>
            <a:r>
              <a:rPr lang="en-US" dirty="0" smtClean="0">
                <a:latin typeface="Century Gothic"/>
                <a:cs typeface="Century Gothic"/>
              </a:rPr>
              <a:t>NSF GRFP</a:t>
            </a:r>
          </a:p>
          <a:p>
            <a:pPr marL="342900" indent="-342900">
              <a:buFont typeface="Arial"/>
              <a:buChar char="•"/>
            </a:pPr>
            <a:r>
              <a:rPr lang="en-US" dirty="0" smtClean="0">
                <a:latin typeface="Century Gothic"/>
                <a:cs typeface="Century Gothic"/>
              </a:rPr>
              <a:t>NOAA &amp; PSRF</a:t>
            </a:r>
          </a:p>
          <a:p>
            <a:pPr marL="342900" indent="-342900">
              <a:buFont typeface="Arial"/>
              <a:buChar char="•"/>
            </a:pPr>
            <a:r>
              <a:rPr lang="en-US" dirty="0" smtClean="0">
                <a:latin typeface="Century Gothic"/>
                <a:cs typeface="Century Gothic"/>
              </a:rPr>
              <a:t>Roberts Lab @ UW</a:t>
            </a:r>
          </a:p>
          <a:p>
            <a:pPr marL="342900" indent="-342900">
              <a:buFont typeface="Arial"/>
              <a:buChar char="•"/>
            </a:pPr>
            <a:r>
              <a:rPr lang="en-US" dirty="0" smtClean="0">
                <a:latin typeface="Century Gothic"/>
                <a:cs typeface="Century Gothic"/>
              </a:rPr>
              <a:t>UW CoEnv travel award</a:t>
            </a:r>
          </a:p>
          <a:p>
            <a:pPr marL="342900" indent="-342900">
              <a:buFont typeface="Arial"/>
              <a:buChar char="•"/>
            </a:pPr>
            <a:endParaRPr lang="en-US" dirty="0" smtClean="0">
              <a:latin typeface="Century Gothic"/>
              <a:cs typeface="Century Gothic"/>
            </a:endParaRPr>
          </a:p>
          <a:p>
            <a:pPr marL="342900" indent="-342900">
              <a:buFont typeface="Arial"/>
              <a:buChar char="•"/>
            </a:pPr>
            <a:endParaRPr lang="en-US" dirty="0" smtClean="0">
              <a:latin typeface="Century Gothic"/>
              <a:cs typeface="Century Gothic"/>
            </a:endParaRPr>
          </a:p>
          <a:p>
            <a:pPr marL="342900" indent="-342900">
              <a:buFont typeface="Arial"/>
              <a:buChar char="•"/>
            </a:pPr>
            <a:endParaRPr lang="en-US" dirty="0">
              <a:latin typeface="Century Gothic"/>
              <a:cs typeface="Century Gothic"/>
            </a:endParaRPr>
          </a:p>
          <a:p>
            <a:pPr marL="342900" indent="-342900">
              <a:buFont typeface="Arial"/>
              <a:buChar char="•"/>
            </a:pPr>
            <a:endParaRPr lang="en-US" dirty="0" smtClean="0">
              <a:latin typeface="Century Gothic"/>
              <a:cs typeface="Century Gothic"/>
            </a:endParaRPr>
          </a:p>
          <a:p>
            <a:pPr marL="342900" indent="-342900">
              <a:buFont typeface="Arial"/>
              <a:buChar char="•"/>
            </a:pPr>
            <a:endParaRPr lang="en-US" dirty="0">
              <a:latin typeface="Century Gothic"/>
              <a:cs typeface="Century Gothic"/>
            </a:endParaRPr>
          </a:p>
        </p:txBody>
      </p:sp>
      <p:sp>
        <p:nvSpPr>
          <p:cNvPr id="5" name="Subtitle 2"/>
          <p:cNvSpPr txBox="1">
            <a:spLocks/>
          </p:cNvSpPr>
          <p:nvPr/>
        </p:nvSpPr>
        <p:spPr>
          <a:xfrm>
            <a:off x="567765" y="403404"/>
            <a:ext cx="2226236" cy="612595"/>
          </a:xfrm>
          <a:prstGeom prst="rect">
            <a:avLst/>
          </a:prstGeom>
          <a:solidFill>
            <a:srgbClr val="DEECEF"/>
          </a:solidFill>
          <a:ln cap="rnd">
            <a:solidFill>
              <a:schemeClr val="tx1"/>
            </a:solidFill>
            <a:round/>
          </a:ln>
        </p:spPr>
        <p:txBody>
          <a:bodyPr vert="horz" lIns="91440" tIns="45720" rIns="91440" bIns="45720" rtlCol="0">
            <a:noAutofit/>
          </a:bodyPr>
          <a:lstStyle>
            <a:lvl1pPr marL="0" indent="0" algn="l" defTabSz="914400" rtl="0" eaLnBrk="1" latinLnBrk="0" hangingPunct="1">
              <a:spcBef>
                <a:spcPct val="20000"/>
              </a:spcBef>
              <a:buClr>
                <a:schemeClr val="accent1"/>
              </a:buClr>
              <a:buSzPct val="85000"/>
              <a:buFont typeface="Arial" pitchFamily="34" charset="0"/>
              <a:buNone/>
              <a:defRPr sz="2400" kern="1200">
                <a:solidFill>
                  <a:schemeClr val="tx1">
                    <a:lumMod val="75000"/>
                    <a:lumOff val="25000"/>
                  </a:schemeClr>
                </a:solidFill>
                <a:latin typeface="+mn-lt"/>
                <a:ea typeface="+mn-ea"/>
                <a:cs typeface="+mn-cs"/>
              </a:defRPr>
            </a:lvl1pPr>
            <a:lvl2pPr marL="457200" indent="0" algn="ctr" defTabSz="914400" rtl="0" eaLnBrk="1" latinLnBrk="0" hangingPunct="1">
              <a:spcBef>
                <a:spcPct val="20000"/>
              </a:spcBef>
              <a:buClr>
                <a:schemeClr val="accent1"/>
              </a:buClr>
              <a:buSzPct val="85000"/>
              <a:buFont typeface="Arial" pitchFamily="34" charset="0"/>
              <a:buNone/>
              <a:defRPr sz="2000" kern="1200">
                <a:solidFill>
                  <a:schemeClr val="tx1">
                    <a:tint val="75000"/>
                  </a:schemeClr>
                </a:solidFill>
                <a:latin typeface="+mn-lt"/>
                <a:ea typeface="+mn-ea"/>
                <a:cs typeface="+mn-cs"/>
              </a:defRPr>
            </a:lvl2pPr>
            <a:lvl3pPr marL="914400" indent="0" algn="ctr" defTabSz="914400" rtl="0" eaLnBrk="1" latinLnBrk="0" hangingPunct="1">
              <a:spcBef>
                <a:spcPct val="20000"/>
              </a:spcBef>
              <a:buClr>
                <a:schemeClr val="accent1"/>
              </a:buClr>
              <a:buSzPct val="90000"/>
              <a:buFont typeface="Arial" pitchFamily="34" charset="0"/>
              <a:buNone/>
              <a:defRPr sz="1800" kern="1200">
                <a:solidFill>
                  <a:schemeClr val="tx1">
                    <a:tint val="75000"/>
                  </a:schemeClr>
                </a:solidFill>
                <a:latin typeface="+mn-lt"/>
                <a:ea typeface="+mn-ea"/>
                <a:cs typeface="+mn-cs"/>
              </a:defRPr>
            </a:lvl3pPr>
            <a:lvl4pPr marL="1371600" indent="0" algn="ctr" defTabSz="914400" rtl="0" eaLnBrk="1" latinLnBrk="0" hangingPunct="1">
              <a:spcBef>
                <a:spcPct val="20000"/>
              </a:spcBef>
              <a:buClr>
                <a:schemeClr val="accent1"/>
              </a:buClr>
              <a:buFont typeface="Arial" pitchFamily="34" charset="0"/>
              <a:buNone/>
              <a:defRPr sz="1600" kern="1200">
                <a:solidFill>
                  <a:schemeClr val="tx1">
                    <a:tint val="75000"/>
                  </a:schemeClr>
                </a:solidFill>
                <a:latin typeface="+mn-lt"/>
                <a:ea typeface="+mn-ea"/>
                <a:cs typeface="+mn-cs"/>
              </a:defRPr>
            </a:lvl4pPr>
            <a:lvl5pPr marL="1828800" indent="0" algn="ctr" defTabSz="914400" rtl="0" eaLnBrk="1" latinLnBrk="0" hangingPunct="1">
              <a:spcBef>
                <a:spcPct val="20000"/>
              </a:spcBef>
              <a:buClr>
                <a:schemeClr val="accent1"/>
              </a:buClr>
              <a:buSzPct val="100000"/>
              <a:buFont typeface="Arial" pitchFamily="34" charset="0"/>
              <a:buNone/>
              <a:defRPr sz="1400" kern="1200" baseline="0">
                <a:solidFill>
                  <a:schemeClr val="tx1">
                    <a:tint val="75000"/>
                  </a:schemeClr>
                </a:solidFill>
                <a:latin typeface="+mn-lt"/>
                <a:ea typeface="+mn-ea"/>
                <a:cs typeface="+mn-cs"/>
              </a:defRPr>
            </a:lvl5pPr>
            <a:lvl6pPr marL="22860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6pPr>
            <a:lvl7pPr marL="27432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7pPr>
            <a:lvl8pPr marL="32004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8pPr>
            <a:lvl9pPr marL="3657600" indent="0" algn="ctr" defTabSz="914400" rtl="0" eaLnBrk="1" latinLnBrk="0" hangingPunct="1">
              <a:spcBef>
                <a:spcPct val="20000"/>
              </a:spcBef>
              <a:buClr>
                <a:schemeClr val="accent1"/>
              </a:buClr>
              <a:buFont typeface="Arial" pitchFamily="34" charset="0"/>
              <a:buNone/>
              <a:defRPr sz="1300" kern="1200">
                <a:solidFill>
                  <a:schemeClr val="tx1">
                    <a:tint val="75000"/>
                  </a:schemeClr>
                </a:solidFill>
                <a:latin typeface="+mn-lt"/>
                <a:ea typeface="+mn-ea"/>
                <a:cs typeface="+mn-cs"/>
              </a:defRPr>
            </a:lvl9pPr>
          </a:lstStyle>
          <a:p>
            <a:pPr algn="ctr">
              <a:spcBef>
                <a:spcPts val="0"/>
              </a:spcBef>
            </a:pPr>
            <a:r>
              <a:rPr lang="en-US" sz="3000" b="1" i="1" dirty="0" smtClean="0">
                <a:latin typeface="Century Gothic"/>
                <a:cs typeface="Century Gothic"/>
              </a:rPr>
              <a:t>Thank you</a:t>
            </a:r>
            <a:endParaRPr lang="en-US" sz="3000" i="1" dirty="0" smtClean="0">
              <a:latin typeface="Century Gothic"/>
              <a:cs typeface="Century Gothic"/>
            </a:endParaRPr>
          </a:p>
        </p:txBody>
      </p:sp>
      <p:pic>
        <p:nvPicPr>
          <p:cNvPr id="6" name="Picture 5" descr="Roberts-lab-logo.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9741" y="5217263"/>
            <a:ext cx="1612840" cy="1416619"/>
          </a:xfrm>
          <a:prstGeom prst="rect">
            <a:avLst/>
          </a:prstGeom>
        </p:spPr>
      </p:pic>
      <p:pic>
        <p:nvPicPr>
          <p:cNvPr id="7" name="Picture 6" descr="NSF_logo.jpg"/>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085533" y="5305383"/>
            <a:ext cx="1328499" cy="1328499"/>
          </a:xfrm>
          <a:prstGeom prst="rect">
            <a:avLst/>
          </a:prstGeom>
        </p:spPr>
      </p:pic>
      <p:pic>
        <p:nvPicPr>
          <p:cNvPr id="8" name="Picture 7" descr="safs_logo3001.png"/>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333602" y="5305382"/>
            <a:ext cx="804147" cy="1328500"/>
          </a:xfrm>
          <a:prstGeom prst="rect">
            <a:avLst/>
          </a:prstGeom>
        </p:spPr>
      </p:pic>
      <p:pic>
        <p:nvPicPr>
          <p:cNvPr id="9" name="Picture 8"/>
          <p:cNvPicPr>
            <a:picLocks noChangeAspect="1"/>
          </p:cNvPicPr>
          <p:nvPr/>
        </p:nvPicPr>
        <p:blipFill>
          <a:blip r:embed="rId7"/>
          <a:stretch>
            <a:fillRect/>
          </a:stretch>
        </p:blipFill>
        <p:spPr>
          <a:xfrm>
            <a:off x="6676546" y="5429878"/>
            <a:ext cx="2044461" cy="856752"/>
          </a:xfrm>
          <a:prstGeom prst="rect">
            <a:avLst/>
          </a:prstGeom>
        </p:spPr>
      </p:pic>
      <p:pic>
        <p:nvPicPr>
          <p:cNvPr id="10" name="Picture 9"/>
          <p:cNvPicPr>
            <a:picLocks noChangeAspect="1"/>
          </p:cNvPicPr>
          <p:nvPr/>
        </p:nvPicPr>
        <p:blipFill>
          <a:blip r:embed="rId8"/>
          <a:stretch>
            <a:fillRect/>
          </a:stretch>
        </p:blipFill>
        <p:spPr>
          <a:xfrm>
            <a:off x="3420533" y="5305383"/>
            <a:ext cx="1385147" cy="1385147"/>
          </a:xfrm>
          <a:prstGeom prst="rect">
            <a:avLst/>
          </a:prstGeom>
        </p:spPr>
      </p:pic>
    </p:spTree>
    <p:extLst>
      <p:ext uri="{BB962C8B-B14F-4D97-AF65-F5344CB8AC3E}">
        <p14:creationId xmlns:p14="http://schemas.microsoft.com/office/powerpoint/2010/main" val="636192419"/>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BONEYARD</a:t>
            </a:r>
            <a:endParaRPr lang="en-US" dirty="0"/>
          </a:p>
        </p:txBody>
      </p:sp>
      <p:sp>
        <p:nvSpPr>
          <p:cNvPr id="3" name="Content Placeholder 2"/>
          <p:cNvSpPr>
            <a:spLocks noGrp="1"/>
          </p:cNvSpPr>
          <p:nvPr>
            <p:ph idx="1"/>
          </p:nvPr>
        </p:nvSpPr>
        <p:spPr/>
        <p:txBody>
          <a:bodyPr/>
          <a:lstStyle/>
          <a:p>
            <a:endParaRPr lang="en-US" dirty="0"/>
          </a:p>
        </p:txBody>
      </p:sp>
    </p:spTree>
    <p:extLst>
      <p:ext uri="{BB962C8B-B14F-4D97-AF65-F5344CB8AC3E}">
        <p14:creationId xmlns:p14="http://schemas.microsoft.com/office/powerpoint/2010/main" val="3520927497"/>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128" y="174919"/>
            <a:ext cx="7580814" cy="736491"/>
          </a:xfrm>
        </p:spPr>
        <p:txBody>
          <a:bodyPr>
            <a:noAutofit/>
          </a:bodyPr>
          <a:lstStyle/>
          <a:p>
            <a:r>
              <a:rPr lang="en-US" sz="3400" dirty="0" smtClean="0">
                <a:latin typeface="Century Gothic"/>
                <a:cs typeface="Century Gothic"/>
              </a:rPr>
              <a:t>Larvae brooded to pediveliger stage</a:t>
            </a:r>
            <a:endParaRPr lang="en-US" sz="3400" dirty="0">
              <a:latin typeface="Century Gothic"/>
              <a:cs typeface="Century Gothic"/>
            </a:endParaRPr>
          </a:p>
        </p:txBody>
      </p:sp>
      <p:pic>
        <p:nvPicPr>
          <p:cNvPr id="8" name="Picture 7"/>
          <p:cNvPicPr>
            <a:picLocks noChangeAspect="1"/>
          </p:cNvPicPr>
          <p:nvPr/>
        </p:nvPicPr>
        <p:blipFill>
          <a:blip r:embed="rId3"/>
          <a:stretch>
            <a:fillRect/>
          </a:stretch>
        </p:blipFill>
        <p:spPr>
          <a:xfrm>
            <a:off x="1079500" y="972386"/>
            <a:ext cx="7108265" cy="5618914"/>
          </a:xfrm>
          <a:prstGeom prst="rect">
            <a:avLst/>
          </a:prstGeom>
        </p:spPr>
      </p:pic>
    </p:spTree>
    <p:extLst>
      <p:ext uri="{BB962C8B-B14F-4D97-AF65-F5344CB8AC3E}">
        <p14:creationId xmlns:p14="http://schemas.microsoft.com/office/powerpoint/2010/main" val="2207529716"/>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5669" y="6324560"/>
            <a:ext cx="4672946" cy="369332"/>
          </a:xfrm>
          <a:prstGeom prst="rect">
            <a:avLst/>
          </a:prstGeom>
          <a:noFill/>
        </p:spPr>
        <p:txBody>
          <a:bodyPr wrap="square" rtlCol="0">
            <a:spAutoFit/>
          </a:bodyPr>
          <a:lstStyle/>
          <a:p>
            <a:r>
              <a:rPr lang="en-US" i="1" dirty="0" smtClean="0">
                <a:latin typeface="Century Gothic"/>
                <a:cs typeface="Century Gothic"/>
              </a:rPr>
              <a:t>Adapted from McGraw</a:t>
            </a:r>
            <a:r>
              <a:rPr lang="en-US" i="1" dirty="0" smtClean="0">
                <a:latin typeface="Century Gothic"/>
                <a:cs typeface="Century Gothic"/>
              </a:rPr>
              <a:t>, 2009</a:t>
            </a:r>
            <a:endParaRPr lang="en-US" i="1" dirty="0">
              <a:latin typeface="Century Gothic"/>
              <a:cs typeface="Century Gothic"/>
            </a:endParaRPr>
          </a:p>
        </p:txBody>
      </p:sp>
      <p:pic>
        <p:nvPicPr>
          <p:cNvPr id="2" name="Picture 1"/>
          <p:cNvPicPr>
            <a:picLocks noChangeAspect="1"/>
          </p:cNvPicPr>
          <p:nvPr/>
        </p:nvPicPr>
        <p:blipFill>
          <a:blip r:embed="rId3"/>
          <a:stretch>
            <a:fillRect/>
          </a:stretch>
        </p:blipFill>
        <p:spPr>
          <a:xfrm>
            <a:off x="0" y="647700"/>
            <a:ext cx="9144000" cy="5557928"/>
          </a:xfrm>
          <a:prstGeom prst="rect">
            <a:avLst/>
          </a:prstGeom>
        </p:spPr>
      </p:pic>
      <p:sp>
        <p:nvSpPr>
          <p:cNvPr id="6" name="Rounded Rectangle 5"/>
          <p:cNvSpPr/>
          <p:nvPr/>
        </p:nvSpPr>
        <p:spPr>
          <a:xfrm rot="19108663">
            <a:off x="2069728" y="1109240"/>
            <a:ext cx="243869" cy="1583765"/>
          </a:xfrm>
          <a:prstGeom prst="roundRect">
            <a:avLst/>
          </a:prstGeom>
          <a:solidFill>
            <a:schemeClr val="accent2">
              <a:alpha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7" name="Rounded Rectangle 6"/>
          <p:cNvSpPr/>
          <p:nvPr/>
        </p:nvSpPr>
        <p:spPr>
          <a:xfrm>
            <a:off x="2569882" y="2374609"/>
            <a:ext cx="238022" cy="1226215"/>
          </a:xfrm>
          <a:prstGeom prst="roundRect">
            <a:avLst/>
          </a:prstGeom>
          <a:solidFill>
            <a:schemeClr val="accent2">
              <a:alpha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8" name="Rounded Rectangle 7"/>
          <p:cNvSpPr/>
          <p:nvPr/>
        </p:nvSpPr>
        <p:spPr>
          <a:xfrm rot="19725211">
            <a:off x="2832197" y="3451794"/>
            <a:ext cx="279921" cy="1226215"/>
          </a:xfrm>
          <a:prstGeom prst="roundRect">
            <a:avLst/>
          </a:prstGeom>
          <a:solidFill>
            <a:schemeClr val="accent2">
              <a:alpha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Rounded Rectangle 8"/>
          <p:cNvSpPr/>
          <p:nvPr/>
        </p:nvSpPr>
        <p:spPr>
          <a:xfrm rot="19603778">
            <a:off x="3647232" y="4406612"/>
            <a:ext cx="291837" cy="1637223"/>
          </a:xfrm>
          <a:prstGeom prst="roundRect">
            <a:avLst/>
          </a:prstGeom>
          <a:solidFill>
            <a:schemeClr val="accent2">
              <a:alpha val="35000"/>
            </a:schemeClr>
          </a:solidFill>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Content Placeholder 2"/>
          <p:cNvSpPr>
            <a:spLocks noGrp="1"/>
          </p:cNvSpPr>
          <p:nvPr>
            <p:ph idx="1"/>
          </p:nvPr>
        </p:nvSpPr>
        <p:spPr>
          <a:xfrm>
            <a:off x="0" y="5230"/>
            <a:ext cx="9144000" cy="642470"/>
          </a:xfrm>
          <a:solidFill>
            <a:schemeClr val="bg1"/>
          </a:solidFill>
        </p:spPr>
        <p:txBody>
          <a:bodyPr>
            <a:normAutofit/>
          </a:bodyPr>
          <a:lstStyle/>
          <a:p>
            <a:pPr marL="0" indent="0" algn="ctr">
              <a:buNone/>
            </a:pPr>
            <a:r>
              <a:rPr lang="en-US" sz="3600" b="1" i="1" dirty="0" smtClean="0">
                <a:solidFill>
                  <a:srgbClr val="297FD5"/>
                </a:solidFill>
                <a:latin typeface="Century Gothic"/>
                <a:cs typeface="Century Gothic"/>
              </a:rPr>
              <a:t>Historic Olympia oyster distribution</a:t>
            </a:r>
            <a:endParaRPr lang="en-US" sz="5400" dirty="0" smtClean="0">
              <a:solidFill>
                <a:schemeClr val="accent2"/>
              </a:solidFill>
              <a:latin typeface="Century Gothic"/>
              <a:cs typeface="Century Gothic"/>
            </a:endParaRPr>
          </a:p>
        </p:txBody>
      </p:sp>
    </p:spTree>
    <p:extLst>
      <p:ext uri="{BB962C8B-B14F-4D97-AF65-F5344CB8AC3E}">
        <p14:creationId xmlns:p14="http://schemas.microsoft.com/office/powerpoint/2010/main" val="2824379214"/>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p:cNvSpPr txBox="1"/>
          <p:nvPr/>
        </p:nvSpPr>
        <p:spPr>
          <a:xfrm>
            <a:off x="265669" y="6324560"/>
            <a:ext cx="4672946" cy="369332"/>
          </a:xfrm>
          <a:prstGeom prst="rect">
            <a:avLst/>
          </a:prstGeom>
          <a:noFill/>
        </p:spPr>
        <p:txBody>
          <a:bodyPr wrap="square" rtlCol="0">
            <a:spAutoFit/>
          </a:bodyPr>
          <a:lstStyle/>
          <a:p>
            <a:r>
              <a:rPr lang="en-US" i="1" dirty="0" smtClean="0">
                <a:latin typeface="Century Gothic"/>
                <a:cs typeface="Century Gothic"/>
              </a:rPr>
              <a:t>Adapted from Polson &amp; </a:t>
            </a:r>
            <a:r>
              <a:rPr lang="en-US" i="1" dirty="0" err="1" smtClean="0">
                <a:latin typeface="Century Gothic"/>
                <a:cs typeface="Century Gothic"/>
              </a:rPr>
              <a:t>Zacherl</a:t>
            </a:r>
            <a:r>
              <a:rPr lang="en-US" i="1" dirty="0" smtClean="0">
                <a:latin typeface="Century Gothic"/>
                <a:cs typeface="Century Gothic"/>
              </a:rPr>
              <a:t>, </a:t>
            </a:r>
            <a:r>
              <a:rPr lang="en-US" i="1" dirty="0" smtClean="0">
                <a:latin typeface="Century Gothic"/>
                <a:cs typeface="Century Gothic"/>
              </a:rPr>
              <a:t>2009</a:t>
            </a:r>
            <a:endParaRPr lang="en-US" i="1" dirty="0">
              <a:latin typeface="Century Gothic"/>
              <a:cs typeface="Century Gothic"/>
            </a:endParaRPr>
          </a:p>
        </p:txBody>
      </p:sp>
      <p:sp>
        <p:nvSpPr>
          <p:cNvPr id="10" name="Content Placeholder 2"/>
          <p:cNvSpPr>
            <a:spLocks noGrp="1"/>
          </p:cNvSpPr>
          <p:nvPr>
            <p:ph idx="1"/>
          </p:nvPr>
        </p:nvSpPr>
        <p:spPr>
          <a:xfrm>
            <a:off x="0" y="123442"/>
            <a:ext cx="9144000" cy="642470"/>
          </a:xfrm>
          <a:solidFill>
            <a:schemeClr val="bg1"/>
          </a:solidFill>
        </p:spPr>
        <p:txBody>
          <a:bodyPr>
            <a:normAutofit fontScale="85000" lnSpcReduction="10000"/>
          </a:bodyPr>
          <a:lstStyle/>
          <a:p>
            <a:pPr marL="0" indent="0" algn="ctr">
              <a:buNone/>
            </a:pPr>
            <a:r>
              <a:rPr lang="en-US" sz="3600" b="1" i="1" dirty="0" smtClean="0">
                <a:solidFill>
                  <a:srgbClr val="297FD5"/>
                </a:solidFill>
                <a:latin typeface="Century Gothic"/>
                <a:cs typeface="Century Gothic"/>
              </a:rPr>
              <a:t>2005/2006 Surveys, Olympia oyster distribution</a:t>
            </a:r>
            <a:endParaRPr lang="en-US" sz="5400" dirty="0" smtClean="0">
              <a:solidFill>
                <a:schemeClr val="accent2"/>
              </a:solidFill>
              <a:latin typeface="Century Gothic"/>
              <a:cs typeface="Century Gothic"/>
            </a:endParaRPr>
          </a:p>
        </p:txBody>
      </p:sp>
      <p:grpSp>
        <p:nvGrpSpPr>
          <p:cNvPr id="53" name="Group 52"/>
          <p:cNvGrpSpPr/>
          <p:nvPr/>
        </p:nvGrpSpPr>
        <p:grpSpPr>
          <a:xfrm>
            <a:off x="3561304" y="736030"/>
            <a:ext cx="5194223" cy="5558648"/>
            <a:chOff x="3531422" y="765912"/>
            <a:chExt cx="5194223" cy="5558648"/>
          </a:xfrm>
        </p:grpSpPr>
        <p:pic>
          <p:nvPicPr>
            <p:cNvPr id="3" name="Picture 2"/>
            <p:cNvPicPr>
              <a:picLocks noChangeAspect="1"/>
            </p:cNvPicPr>
            <p:nvPr/>
          </p:nvPicPr>
          <p:blipFill rotWithShape="1">
            <a:blip r:embed="rId3"/>
            <a:srcRect l="1182" t="25414"/>
            <a:stretch/>
          </p:blipFill>
          <p:spPr>
            <a:xfrm>
              <a:off x="3531422" y="765912"/>
              <a:ext cx="5194223" cy="5558648"/>
            </a:xfrm>
            <a:prstGeom prst="rect">
              <a:avLst/>
            </a:prstGeom>
            <a:ln w="19050" cmpd="sng">
              <a:solidFill>
                <a:schemeClr val="tx1">
                  <a:lumMod val="50000"/>
                  <a:lumOff val="50000"/>
                </a:schemeClr>
              </a:solidFill>
            </a:ln>
          </p:spPr>
        </p:pic>
        <p:sp>
          <p:nvSpPr>
            <p:cNvPr id="15" name="Multiply 14"/>
            <p:cNvSpPr/>
            <p:nvPr/>
          </p:nvSpPr>
          <p:spPr>
            <a:xfrm>
              <a:off x="5334002" y="4409133"/>
              <a:ext cx="224122" cy="224122"/>
            </a:xfrm>
            <a:prstGeom prst="mathMultiply">
              <a:avLst/>
            </a:prstGeom>
            <a:solidFill>
              <a:srgbClr val="80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6" name="Multiply 15"/>
            <p:cNvSpPr/>
            <p:nvPr/>
          </p:nvSpPr>
          <p:spPr>
            <a:xfrm>
              <a:off x="5292162" y="3306474"/>
              <a:ext cx="224122" cy="224122"/>
            </a:xfrm>
            <a:prstGeom prst="mathMultiply">
              <a:avLst/>
            </a:prstGeom>
            <a:solidFill>
              <a:srgbClr val="80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7" name="Multiply 16"/>
            <p:cNvSpPr/>
            <p:nvPr/>
          </p:nvSpPr>
          <p:spPr>
            <a:xfrm>
              <a:off x="5626844" y="1038404"/>
              <a:ext cx="224122" cy="224122"/>
            </a:xfrm>
            <a:prstGeom prst="mathMultiply">
              <a:avLst/>
            </a:prstGeom>
            <a:solidFill>
              <a:srgbClr val="80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8" name="Multiply 17"/>
            <p:cNvSpPr/>
            <p:nvPr/>
          </p:nvSpPr>
          <p:spPr>
            <a:xfrm>
              <a:off x="4968497" y="5735908"/>
              <a:ext cx="224122" cy="224122"/>
            </a:xfrm>
            <a:prstGeom prst="mathMultiply">
              <a:avLst/>
            </a:prstGeom>
            <a:solidFill>
              <a:srgbClr val="80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9" name="Multiply 18"/>
            <p:cNvSpPr/>
            <p:nvPr/>
          </p:nvSpPr>
          <p:spPr>
            <a:xfrm>
              <a:off x="5102412" y="3953424"/>
              <a:ext cx="224122" cy="224122"/>
            </a:xfrm>
            <a:prstGeom prst="mathMultiply">
              <a:avLst/>
            </a:prstGeom>
            <a:solidFill>
              <a:srgbClr val="80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0" name="Multiply 19"/>
            <p:cNvSpPr/>
            <p:nvPr/>
          </p:nvSpPr>
          <p:spPr>
            <a:xfrm>
              <a:off x="5076074" y="5918190"/>
              <a:ext cx="224122" cy="224122"/>
            </a:xfrm>
            <a:prstGeom prst="mathMultiply">
              <a:avLst/>
            </a:prstGeom>
            <a:solidFill>
              <a:srgbClr val="80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3" name="Multiply 22"/>
            <p:cNvSpPr/>
            <p:nvPr/>
          </p:nvSpPr>
          <p:spPr>
            <a:xfrm>
              <a:off x="5207560" y="2415980"/>
              <a:ext cx="224122" cy="224122"/>
            </a:xfrm>
            <a:prstGeom prst="mathMultiply">
              <a:avLst/>
            </a:prstGeom>
            <a:solidFill>
              <a:srgbClr val="2B5259"/>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 name="Multiply 23"/>
            <p:cNvSpPr/>
            <p:nvPr/>
          </p:nvSpPr>
          <p:spPr>
            <a:xfrm>
              <a:off x="5260410" y="2595279"/>
              <a:ext cx="224122" cy="224122"/>
            </a:xfrm>
            <a:prstGeom prst="mathMultiply">
              <a:avLst/>
            </a:prstGeom>
            <a:solidFill>
              <a:srgbClr val="2B5259"/>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5" name="Multiply 24"/>
            <p:cNvSpPr/>
            <p:nvPr/>
          </p:nvSpPr>
          <p:spPr>
            <a:xfrm>
              <a:off x="5295596" y="2779051"/>
              <a:ext cx="224122" cy="224122"/>
            </a:xfrm>
            <a:prstGeom prst="mathMultiply">
              <a:avLst/>
            </a:prstGeom>
            <a:solidFill>
              <a:srgbClr val="2B5259"/>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2" name="Multiply 31"/>
            <p:cNvSpPr/>
            <p:nvPr/>
          </p:nvSpPr>
          <p:spPr>
            <a:xfrm>
              <a:off x="4699552" y="2067738"/>
              <a:ext cx="224122" cy="224122"/>
            </a:xfrm>
            <a:prstGeom prst="mathMultiply">
              <a:avLst/>
            </a:prstGeom>
            <a:solidFill>
              <a:srgbClr val="2B5259"/>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34" name="Oval 33"/>
            <p:cNvSpPr/>
            <p:nvPr/>
          </p:nvSpPr>
          <p:spPr>
            <a:xfrm>
              <a:off x="4971485" y="2306762"/>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5" name="Oval 34"/>
            <p:cNvSpPr/>
            <p:nvPr/>
          </p:nvSpPr>
          <p:spPr>
            <a:xfrm>
              <a:off x="5333059" y="3026920"/>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6" name="Oval 35"/>
            <p:cNvSpPr/>
            <p:nvPr/>
          </p:nvSpPr>
          <p:spPr>
            <a:xfrm>
              <a:off x="5470518" y="3194261"/>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7" name="Oval 36"/>
            <p:cNvSpPr/>
            <p:nvPr/>
          </p:nvSpPr>
          <p:spPr>
            <a:xfrm>
              <a:off x="5234452" y="3555835"/>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8" name="Oval 37"/>
            <p:cNvSpPr/>
            <p:nvPr/>
          </p:nvSpPr>
          <p:spPr>
            <a:xfrm>
              <a:off x="5327088" y="3723176"/>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39" name="Oval 38"/>
            <p:cNvSpPr/>
            <p:nvPr/>
          </p:nvSpPr>
          <p:spPr>
            <a:xfrm>
              <a:off x="5270314" y="3875576"/>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0" name="Oval 39"/>
            <p:cNvSpPr/>
            <p:nvPr/>
          </p:nvSpPr>
          <p:spPr>
            <a:xfrm>
              <a:off x="4089975" y="4174396"/>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1" name="Oval 40"/>
            <p:cNvSpPr/>
            <p:nvPr/>
          </p:nvSpPr>
          <p:spPr>
            <a:xfrm>
              <a:off x="5168717" y="4311855"/>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2" name="Oval 41"/>
            <p:cNvSpPr/>
            <p:nvPr/>
          </p:nvSpPr>
          <p:spPr>
            <a:xfrm>
              <a:off x="5380881" y="4613665"/>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3" name="Oval 42"/>
            <p:cNvSpPr/>
            <p:nvPr/>
          </p:nvSpPr>
          <p:spPr>
            <a:xfrm>
              <a:off x="5279284" y="4751124"/>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6" name="Oval 45"/>
            <p:cNvSpPr/>
            <p:nvPr/>
          </p:nvSpPr>
          <p:spPr>
            <a:xfrm>
              <a:off x="5297215" y="4918465"/>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7" name="Oval 46"/>
            <p:cNvSpPr/>
            <p:nvPr/>
          </p:nvSpPr>
          <p:spPr>
            <a:xfrm>
              <a:off x="5180677" y="5070865"/>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8" name="Oval 47"/>
            <p:cNvSpPr/>
            <p:nvPr/>
          </p:nvSpPr>
          <p:spPr>
            <a:xfrm>
              <a:off x="5049198" y="5238206"/>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9" name="Oval 48"/>
            <p:cNvSpPr/>
            <p:nvPr/>
          </p:nvSpPr>
          <p:spPr>
            <a:xfrm>
              <a:off x="5321126" y="5405547"/>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0" name="Oval 49"/>
            <p:cNvSpPr/>
            <p:nvPr/>
          </p:nvSpPr>
          <p:spPr>
            <a:xfrm>
              <a:off x="5219529" y="5602770"/>
              <a:ext cx="104589" cy="109218"/>
            </a:xfrm>
            <a:prstGeom prst="ellipse">
              <a:avLst/>
            </a:prstGeom>
            <a:solidFill>
              <a:schemeClr val="accent2"/>
            </a:solidFill>
            <a:ln>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grpSp>
        <p:nvGrpSpPr>
          <p:cNvPr id="54" name="Group 53"/>
          <p:cNvGrpSpPr/>
          <p:nvPr/>
        </p:nvGrpSpPr>
        <p:grpSpPr>
          <a:xfrm>
            <a:off x="425726" y="2293511"/>
            <a:ext cx="2765666" cy="2017018"/>
            <a:chOff x="425726" y="1694201"/>
            <a:chExt cx="2765666" cy="2017018"/>
          </a:xfrm>
        </p:grpSpPr>
        <p:grpSp>
          <p:nvGrpSpPr>
            <p:cNvPr id="30" name="Group 29"/>
            <p:cNvGrpSpPr/>
            <p:nvPr/>
          </p:nvGrpSpPr>
          <p:grpSpPr>
            <a:xfrm>
              <a:off x="425726" y="1694201"/>
              <a:ext cx="2765666" cy="2017018"/>
              <a:chOff x="327158" y="3662110"/>
              <a:chExt cx="2765666" cy="2017018"/>
            </a:xfrm>
          </p:grpSpPr>
          <p:sp>
            <p:nvSpPr>
              <p:cNvPr id="22" name="TextBox 21"/>
              <p:cNvSpPr txBox="1"/>
              <p:nvPr/>
            </p:nvSpPr>
            <p:spPr>
              <a:xfrm>
                <a:off x="1060824" y="3671102"/>
                <a:ext cx="1763059" cy="461665"/>
              </a:xfrm>
              <a:prstGeom prst="rect">
                <a:avLst/>
              </a:prstGeom>
              <a:noFill/>
            </p:spPr>
            <p:txBody>
              <a:bodyPr wrap="square" rtlCol="0">
                <a:spAutoFit/>
              </a:bodyPr>
              <a:lstStyle/>
              <a:p>
                <a:r>
                  <a:rPr lang="en-US" sz="2400" b="1" dirty="0" smtClean="0">
                    <a:solidFill>
                      <a:srgbClr val="800000"/>
                    </a:solidFill>
                  </a:rPr>
                  <a:t>All Absent</a:t>
                </a:r>
                <a:endParaRPr lang="en-US" sz="2400" b="1" dirty="0">
                  <a:solidFill>
                    <a:srgbClr val="800000"/>
                  </a:solidFill>
                </a:endParaRPr>
              </a:p>
            </p:txBody>
          </p:sp>
          <p:sp>
            <p:nvSpPr>
              <p:cNvPr id="26" name="Multiply 25"/>
              <p:cNvSpPr/>
              <p:nvPr/>
            </p:nvSpPr>
            <p:spPr>
              <a:xfrm>
                <a:off x="327158" y="4377775"/>
                <a:ext cx="470657" cy="470657"/>
              </a:xfrm>
              <a:prstGeom prst="mathMultiply">
                <a:avLst/>
              </a:prstGeom>
              <a:solidFill>
                <a:schemeClr val="accent5">
                  <a:lumMod val="50000"/>
                </a:schemeClr>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27" name="TextBox 26"/>
              <p:cNvSpPr txBox="1"/>
              <p:nvPr/>
            </p:nvSpPr>
            <p:spPr>
              <a:xfrm>
                <a:off x="1060824" y="4274671"/>
                <a:ext cx="2032000" cy="830997"/>
              </a:xfrm>
              <a:prstGeom prst="rect">
                <a:avLst/>
              </a:prstGeom>
              <a:noFill/>
            </p:spPr>
            <p:txBody>
              <a:bodyPr wrap="square" rtlCol="0">
                <a:spAutoFit/>
              </a:bodyPr>
              <a:lstStyle/>
              <a:p>
                <a:r>
                  <a:rPr lang="en-US" sz="2400" b="1" dirty="0" smtClean="0">
                    <a:solidFill>
                      <a:schemeClr val="accent5">
                        <a:lumMod val="75000"/>
                      </a:schemeClr>
                    </a:solidFill>
                  </a:rPr>
                  <a:t>Intertidal Absent</a:t>
                </a:r>
                <a:endParaRPr lang="en-US" sz="2400" b="1" dirty="0">
                  <a:solidFill>
                    <a:schemeClr val="accent5">
                      <a:lumMod val="75000"/>
                    </a:schemeClr>
                  </a:solidFill>
                </a:endParaRPr>
              </a:p>
            </p:txBody>
          </p:sp>
          <p:sp>
            <p:nvSpPr>
              <p:cNvPr id="28" name="Multiply 27"/>
              <p:cNvSpPr/>
              <p:nvPr/>
            </p:nvSpPr>
            <p:spPr>
              <a:xfrm>
                <a:off x="336080" y="3662110"/>
                <a:ext cx="470657" cy="470657"/>
              </a:xfrm>
              <a:prstGeom prst="mathMultiply">
                <a:avLst/>
              </a:prstGeom>
              <a:solidFill>
                <a:srgbClr val="800000"/>
              </a:solidFill>
              <a:ln w="3175" cmpd="sng">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accent2"/>
                  </a:solidFill>
                </a:endParaRPr>
              </a:p>
            </p:txBody>
          </p:sp>
          <p:sp>
            <p:nvSpPr>
              <p:cNvPr id="52" name="TextBox 51"/>
              <p:cNvSpPr txBox="1"/>
              <p:nvPr/>
            </p:nvSpPr>
            <p:spPr>
              <a:xfrm>
                <a:off x="1060824" y="5217463"/>
                <a:ext cx="2032000" cy="461665"/>
              </a:xfrm>
              <a:prstGeom prst="rect">
                <a:avLst/>
              </a:prstGeom>
              <a:noFill/>
            </p:spPr>
            <p:txBody>
              <a:bodyPr wrap="square" rtlCol="0">
                <a:spAutoFit/>
              </a:bodyPr>
              <a:lstStyle/>
              <a:p>
                <a:r>
                  <a:rPr lang="en-US" sz="2400" b="1" dirty="0" smtClean="0">
                    <a:solidFill>
                      <a:schemeClr val="accent2"/>
                    </a:solidFill>
                  </a:rPr>
                  <a:t>Present</a:t>
                </a:r>
                <a:endParaRPr lang="en-US" sz="2400" b="1" dirty="0">
                  <a:solidFill>
                    <a:schemeClr val="accent2"/>
                  </a:solidFill>
                </a:endParaRPr>
              </a:p>
            </p:txBody>
          </p:sp>
        </p:grpSp>
        <p:sp>
          <p:nvSpPr>
            <p:cNvPr id="51" name="Oval 50"/>
            <p:cNvSpPr/>
            <p:nvPr/>
          </p:nvSpPr>
          <p:spPr>
            <a:xfrm>
              <a:off x="494412" y="3311629"/>
              <a:ext cx="327352" cy="341840"/>
            </a:xfrm>
            <a:prstGeom prst="ellipse">
              <a:avLst/>
            </a:prstGeom>
            <a:solidFill>
              <a:schemeClr val="accent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1991209910"/>
      </p:ext>
    </p:extLst>
  </p:cSld>
  <p:clrMapOvr>
    <a:masterClrMapping/>
  </p:clrMapOvr>
  <p:timing>
    <p:tnLst>
      <p:par>
        <p:cTn xmlns:p14="http://schemas.microsoft.com/office/powerpoint/2010/mai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40450"/>
            <a:ext cx="8673538" cy="736491"/>
          </a:xfrm>
        </p:spPr>
        <p:txBody>
          <a:bodyPr>
            <a:noAutofit/>
          </a:bodyPr>
          <a:lstStyle/>
          <a:p>
            <a:r>
              <a:rPr lang="en-US" sz="3400" i="1" dirty="0" smtClean="0">
                <a:latin typeface="Century Gothic"/>
                <a:cs typeface="Century Gothic"/>
              </a:rPr>
              <a:t>Microsatellites informed breeding methods</a:t>
            </a:r>
            <a:endParaRPr lang="en-US" sz="3400" i="1" dirty="0">
              <a:latin typeface="Century Gothic"/>
              <a:cs typeface="Century Gothic"/>
            </a:endParaRPr>
          </a:p>
        </p:txBody>
      </p:sp>
      <p:sp>
        <p:nvSpPr>
          <p:cNvPr id="3" name="Content Placeholder 2"/>
          <p:cNvSpPr>
            <a:spLocks noGrp="1"/>
          </p:cNvSpPr>
          <p:nvPr>
            <p:ph idx="1"/>
          </p:nvPr>
        </p:nvSpPr>
        <p:spPr>
          <a:xfrm>
            <a:off x="456659" y="5608932"/>
            <a:ext cx="8296576" cy="1069773"/>
          </a:xfrm>
        </p:spPr>
        <p:txBody>
          <a:bodyPr>
            <a:normAutofit/>
          </a:bodyPr>
          <a:lstStyle/>
          <a:p>
            <a:pPr marL="0" indent="0">
              <a:buNone/>
            </a:pPr>
            <a:r>
              <a:rPr lang="en-US" sz="3200" dirty="0" smtClean="0">
                <a:latin typeface="Century Gothic"/>
                <a:cs typeface="Century Gothic"/>
              </a:rPr>
              <a:t>2011		</a:t>
            </a:r>
            <a:r>
              <a:rPr lang="en-US" sz="3200" dirty="0">
                <a:latin typeface="Century Gothic"/>
                <a:cs typeface="Century Gothic"/>
              </a:rPr>
              <a:t>Mass spawn, separated larvae 		</a:t>
            </a:r>
            <a:r>
              <a:rPr lang="en-US" sz="3200" dirty="0" smtClean="0">
                <a:latin typeface="Century Gothic"/>
                <a:cs typeface="Century Gothic"/>
              </a:rPr>
              <a:t>	by </a:t>
            </a:r>
            <a:r>
              <a:rPr lang="en-US" sz="3200" dirty="0">
                <a:latin typeface="Century Gothic"/>
                <a:cs typeface="Century Gothic"/>
              </a:rPr>
              <a:t>daily collections</a:t>
            </a:r>
          </a:p>
          <a:p>
            <a:pPr marL="0" indent="0">
              <a:buNone/>
            </a:pPr>
            <a:endParaRPr lang="en-US" sz="3200" dirty="0" smtClean="0">
              <a:latin typeface="Century Gothic"/>
              <a:cs typeface="Century Gothic"/>
            </a:endParaRPr>
          </a:p>
          <a:p>
            <a:pPr marL="0" indent="0">
              <a:buNone/>
            </a:pPr>
            <a:endParaRPr lang="en-US" sz="3200" dirty="0">
              <a:latin typeface="Century Gothic"/>
              <a:cs typeface="Century Gothic"/>
            </a:endParaRPr>
          </a:p>
        </p:txBody>
      </p:sp>
      <p:sp>
        <p:nvSpPr>
          <p:cNvPr id="58" name="TextBox 57"/>
          <p:cNvSpPr txBox="1"/>
          <p:nvPr/>
        </p:nvSpPr>
        <p:spPr>
          <a:xfrm>
            <a:off x="6081059" y="1538941"/>
            <a:ext cx="2256117" cy="369332"/>
          </a:xfrm>
          <a:prstGeom prst="rect">
            <a:avLst/>
          </a:prstGeom>
          <a:noFill/>
        </p:spPr>
        <p:txBody>
          <a:bodyPr wrap="square" rtlCol="0">
            <a:spAutoFit/>
          </a:bodyPr>
          <a:lstStyle/>
          <a:p>
            <a:endParaRPr lang="en-US" dirty="0"/>
          </a:p>
        </p:txBody>
      </p:sp>
      <p:sp>
        <p:nvSpPr>
          <p:cNvPr id="59" name="TextBox 58"/>
          <p:cNvSpPr txBox="1"/>
          <p:nvPr/>
        </p:nvSpPr>
        <p:spPr>
          <a:xfrm>
            <a:off x="5950901" y="1013894"/>
            <a:ext cx="3060646" cy="4524316"/>
          </a:xfrm>
          <a:prstGeom prst="rect">
            <a:avLst/>
          </a:prstGeom>
          <a:noFill/>
        </p:spPr>
        <p:txBody>
          <a:bodyPr wrap="square" rtlCol="0">
            <a:spAutoFit/>
          </a:bodyPr>
          <a:lstStyle/>
          <a:p>
            <a:r>
              <a:rPr lang="en-US" b="1" dirty="0"/>
              <a:t>2011 </a:t>
            </a:r>
            <a:r>
              <a:rPr lang="en-US" b="1" dirty="0" smtClean="0"/>
              <a:t>Seed vs. Wild</a:t>
            </a:r>
            <a:endParaRPr lang="en-US" dirty="0"/>
          </a:p>
          <a:p>
            <a:r>
              <a:rPr lang="en-US" dirty="0"/>
              <a:t>P-value across all loci</a:t>
            </a:r>
          </a:p>
          <a:p>
            <a:r>
              <a:rPr lang="en-US" dirty="0"/>
              <a:t>(Fisher's method)</a:t>
            </a:r>
          </a:p>
          <a:p>
            <a:r>
              <a:rPr lang="en-US" dirty="0" smtClean="0"/>
              <a:t>-------------------------------------Locus          </a:t>
            </a:r>
            <a:r>
              <a:rPr lang="en-US" dirty="0"/>
              <a:t>P-Value  </a:t>
            </a:r>
          </a:p>
          <a:p>
            <a:r>
              <a:rPr lang="en-US" dirty="0"/>
              <a:t>-------------  -------- </a:t>
            </a:r>
          </a:p>
          <a:p>
            <a:r>
              <a:rPr lang="en-US" dirty="0">
                <a:solidFill>
                  <a:srgbClr val="FF0000"/>
                </a:solidFill>
              </a:rPr>
              <a:t>Olur10         0.00663  </a:t>
            </a:r>
          </a:p>
          <a:p>
            <a:r>
              <a:rPr lang="en-US" dirty="0"/>
              <a:t>Olur11         0.22946  </a:t>
            </a:r>
          </a:p>
          <a:p>
            <a:r>
              <a:rPr lang="en-US" dirty="0">
                <a:solidFill>
                  <a:srgbClr val="FF0000"/>
                </a:solidFill>
              </a:rPr>
              <a:t>Olur12         0.01095  </a:t>
            </a:r>
          </a:p>
          <a:p>
            <a:r>
              <a:rPr lang="en-US" dirty="0">
                <a:solidFill>
                  <a:srgbClr val="FF0000"/>
                </a:solidFill>
              </a:rPr>
              <a:t>Olur13         0.01624  </a:t>
            </a:r>
          </a:p>
          <a:p>
            <a:r>
              <a:rPr lang="en-US" dirty="0">
                <a:solidFill>
                  <a:srgbClr val="FF0000"/>
                </a:solidFill>
              </a:rPr>
              <a:t>Olur15         0.00054  </a:t>
            </a:r>
          </a:p>
          <a:p>
            <a:r>
              <a:rPr lang="en-US" dirty="0">
                <a:solidFill>
                  <a:srgbClr val="FF0000"/>
                </a:solidFill>
              </a:rPr>
              <a:t>Olur17         0.00011  </a:t>
            </a:r>
          </a:p>
          <a:p>
            <a:r>
              <a:rPr lang="en-US" dirty="0"/>
              <a:t>Olur18         0.09468  </a:t>
            </a:r>
          </a:p>
          <a:p>
            <a:r>
              <a:rPr lang="en-US" dirty="0"/>
              <a:t> </a:t>
            </a:r>
          </a:p>
          <a:p>
            <a:r>
              <a:rPr lang="en-US" dirty="0"/>
              <a:t>All: Chi2= 68.2382 (</a:t>
            </a:r>
            <a:r>
              <a:rPr lang="en-US" dirty="0" err="1"/>
              <a:t>df</a:t>
            </a:r>
            <a:r>
              <a:rPr lang="en-US" dirty="0"/>
              <a:t>= 14</a:t>
            </a:r>
            <a:r>
              <a:rPr lang="en-US" dirty="0" smtClean="0"/>
              <a:t>) </a:t>
            </a:r>
            <a:r>
              <a:rPr lang="en-US" dirty="0">
                <a:solidFill>
                  <a:srgbClr val="FF0000"/>
                </a:solidFill>
              </a:rPr>
              <a:t>P-value= 4.01679e-09</a:t>
            </a:r>
          </a:p>
        </p:txBody>
      </p:sp>
      <p:pic>
        <p:nvPicPr>
          <p:cNvPr id="67" name="Picture 66"/>
          <p:cNvPicPr>
            <a:picLocks noChangeAspect="1"/>
          </p:cNvPicPr>
          <p:nvPr/>
        </p:nvPicPr>
        <p:blipFill>
          <a:blip r:embed="rId3"/>
          <a:stretch>
            <a:fillRect/>
          </a:stretch>
        </p:blipFill>
        <p:spPr>
          <a:xfrm>
            <a:off x="592690" y="3822278"/>
            <a:ext cx="1647566" cy="1647566"/>
          </a:xfrm>
          <a:prstGeom prst="rect">
            <a:avLst/>
          </a:prstGeom>
        </p:spPr>
      </p:pic>
      <p:pic>
        <p:nvPicPr>
          <p:cNvPr id="68" name="Picture 67"/>
          <p:cNvPicPr>
            <a:picLocks noChangeAspect="1"/>
          </p:cNvPicPr>
          <p:nvPr/>
        </p:nvPicPr>
        <p:blipFill>
          <a:blip r:embed="rId3"/>
          <a:stretch>
            <a:fillRect/>
          </a:stretch>
        </p:blipFill>
        <p:spPr>
          <a:xfrm>
            <a:off x="2207818" y="3829699"/>
            <a:ext cx="1647566" cy="1647566"/>
          </a:xfrm>
          <a:prstGeom prst="rect">
            <a:avLst/>
          </a:prstGeom>
        </p:spPr>
      </p:pic>
      <p:pic>
        <p:nvPicPr>
          <p:cNvPr id="69" name="Picture 68"/>
          <p:cNvPicPr>
            <a:picLocks noChangeAspect="1"/>
          </p:cNvPicPr>
          <p:nvPr/>
        </p:nvPicPr>
        <p:blipFill>
          <a:blip r:embed="rId3"/>
          <a:stretch>
            <a:fillRect/>
          </a:stretch>
        </p:blipFill>
        <p:spPr>
          <a:xfrm>
            <a:off x="3848068" y="3822278"/>
            <a:ext cx="1647566" cy="1647566"/>
          </a:xfrm>
          <a:prstGeom prst="rect">
            <a:avLst/>
          </a:prstGeom>
        </p:spPr>
      </p:pic>
      <p:pic>
        <p:nvPicPr>
          <p:cNvPr id="76" name="Picture 75"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059505" y="4734419"/>
            <a:ext cx="194703" cy="163809"/>
          </a:xfrm>
          <a:prstGeom prst="rect">
            <a:avLst/>
          </a:prstGeom>
        </p:spPr>
      </p:pic>
      <p:pic>
        <p:nvPicPr>
          <p:cNvPr id="77" name="Picture 76"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211905" y="4886819"/>
            <a:ext cx="194703" cy="163809"/>
          </a:xfrm>
          <a:prstGeom prst="rect">
            <a:avLst/>
          </a:prstGeom>
        </p:spPr>
      </p:pic>
      <p:pic>
        <p:nvPicPr>
          <p:cNvPr id="78" name="Picture 77"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252806" y="4734419"/>
            <a:ext cx="194703" cy="163809"/>
          </a:xfrm>
          <a:prstGeom prst="rect">
            <a:avLst/>
          </a:prstGeom>
        </p:spPr>
      </p:pic>
      <p:pic>
        <p:nvPicPr>
          <p:cNvPr id="79" name="Picture 78"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017202" y="4898228"/>
            <a:ext cx="194703" cy="163809"/>
          </a:xfrm>
          <a:prstGeom prst="rect">
            <a:avLst/>
          </a:prstGeom>
        </p:spPr>
      </p:pic>
      <p:pic>
        <p:nvPicPr>
          <p:cNvPr id="80" name="Picture 79"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210503" y="5050628"/>
            <a:ext cx="194703" cy="163809"/>
          </a:xfrm>
          <a:prstGeom prst="rect">
            <a:avLst/>
          </a:prstGeom>
        </p:spPr>
      </p:pic>
      <p:pic>
        <p:nvPicPr>
          <p:cNvPr id="81" name="Picture 80"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387707" y="4886819"/>
            <a:ext cx="194703" cy="163809"/>
          </a:xfrm>
          <a:prstGeom prst="rect">
            <a:avLst/>
          </a:prstGeom>
        </p:spPr>
      </p:pic>
      <p:pic>
        <p:nvPicPr>
          <p:cNvPr id="82" name="Picture 81"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387707" y="5050628"/>
            <a:ext cx="194703" cy="163809"/>
          </a:xfrm>
          <a:prstGeom prst="rect">
            <a:avLst/>
          </a:prstGeom>
        </p:spPr>
      </p:pic>
      <p:pic>
        <p:nvPicPr>
          <p:cNvPr id="83" name="Picture 82"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448911" y="4723010"/>
            <a:ext cx="194703" cy="163809"/>
          </a:xfrm>
          <a:prstGeom prst="rect">
            <a:avLst/>
          </a:prstGeom>
        </p:spPr>
      </p:pic>
      <p:pic>
        <p:nvPicPr>
          <p:cNvPr id="84" name="Picture 83"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551169" y="4886819"/>
            <a:ext cx="194703" cy="163809"/>
          </a:xfrm>
          <a:prstGeom prst="rect">
            <a:avLst/>
          </a:prstGeom>
        </p:spPr>
      </p:pic>
      <p:pic>
        <p:nvPicPr>
          <p:cNvPr id="85" name="Picture 84"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2704351" y="4716167"/>
            <a:ext cx="194703" cy="163809"/>
          </a:xfrm>
          <a:prstGeom prst="rect">
            <a:avLst/>
          </a:prstGeom>
        </p:spPr>
      </p:pic>
      <p:pic>
        <p:nvPicPr>
          <p:cNvPr id="86" name="Picture 85"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2856751" y="4868567"/>
            <a:ext cx="194703" cy="163809"/>
          </a:xfrm>
          <a:prstGeom prst="rect">
            <a:avLst/>
          </a:prstGeom>
        </p:spPr>
      </p:pic>
      <p:pic>
        <p:nvPicPr>
          <p:cNvPr id="87" name="Picture 86"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2897652" y="4716167"/>
            <a:ext cx="194703" cy="163809"/>
          </a:xfrm>
          <a:prstGeom prst="rect">
            <a:avLst/>
          </a:prstGeom>
        </p:spPr>
      </p:pic>
      <p:pic>
        <p:nvPicPr>
          <p:cNvPr id="88" name="Picture 87"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2662048" y="4879976"/>
            <a:ext cx="194703" cy="163809"/>
          </a:xfrm>
          <a:prstGeom prst="rect">
            <a:avLst/>
          </a:prstGeom>
        </p:spPr>
      </p:pic>
      <p:pic>
        <p:nvPicPr>
          <p:cNvPr id="89" name="Picture 88"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2855349" y="5032376"/>
            <a:ext cx="194703" cy="163809"/>
          </a:xfrm>
          <a:prstGeom prst="rect">
            <a:avLst/>
          </a:prstGeom>
        </p:spPr>
      </p:pic>
      <p:pic>
        <p:nvPicPr>
          <p:cNvPr id="90" name="Picture 89"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3032553" y="4868567"/>
            <a:ext cx="194703" cy="163809"/>
          </a:xfrm>
          <a:prstGeom prst="rect">
            <a:avLst/>
          </a:prstGeom>
        </p:spPr>
      </p:pic>
      <p:pic>
        <p:nvPicPr>
          <p:cNvPr id="91" name="Picture 90"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3032553" y="5032376"/>
            <a:ext cx="194703" cy="163809"/>
          </a:xfrm>
          <a:prstGeom prst="rect">
            <a:avLst/>
          </a:prstGeom>
        </p:spPr>
      </p:pic>
      <p:pic>
        <p:nvPicPr>
          <p:cNvPr id="92" name="Picture 91"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3093757" y="4704758"/>
            <a:ext cx="194703" cy="163809"/>
          </a:xfrm>
          <a:prstGeom prst="rect">
            <a:avLst/>
          </a:prstGeom>
        </p:spPr>
      </p:pic>
      <p:pic>
        <p:nvPicPr>
          <p:cNvPr id="93" name="Picture 92"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3196015" y="4868567"/>
            <a:ext cx="194703" cy="163809"/>
          </a:xfrm>
          <a:prstGeom prst="rect">
            <a:avLst/>
          </a:prstGeom>
        </p:spPr>
      </p:pic>
      <p:pic>
        <p:nvPicPr>
          <p:cNvPr id="94" name="Picture 93"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373712" y="4638250"/>
            <a:ext cx="194703" cy="163809"/>
          </a:xfrm>
          <a:prstGeom prst="rect">
            <a:avLst/>
          </a:prstGeom>
        </p:spPr>
      </p:pic>
      <p:pic>
        <p:nvPicPr>
          <p:cNvPr id="95" name="Picture 94"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526112" y="4790650"/>
            <a:ext cx="194703" cy="163809"/>
          </a:xfrm>
          <a:prstGeom prst="rect">
            <a:avLst/>
          </a:prstGeom>
        </p:spPr>
      </p:pic>
      <p:pic>
        <p:nvPicPr>
          <p:cNvPr id="96" name="Picture 95"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567013" y="4638250"/>
            <a:ext cx="194703" cy="163809"/>
          </a:xfrm>
          <a:prstGeom prst="rect">
            <a:avLst/>
          </a:prstGeom>
        </p:spPr>
      </p:pic>
      <p:pic>
        <p:nvPicPr>
          <p:cNvPr id="97" name="Picture 96"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331409" y="4802059"/>
            <a:ext cx="194703" cy="163809"/>
          </a:xfrm>
          <a:prstGeom prst="rect">
            <a:avLst/>
          </a:prstGeom>
        </p:spPr>
      </p:pic>
      <p:pic>
        <p:nvPicPr>
          <p:cNvPr id="98" name="Picture 97"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524710" y="4954459"/>
            <a:ext cx="194703" cy="163809"/>
          </a:xfrm>
          <a:prstGeom prst="rect">
            <a:avLst/>
          </a:prstGeom>
        </p:spPr>
      </p:pic>
      <p:pic>
        <p:nvPicPr>
          <p:cNvPr id="99" name="Picture 98"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701914" y="4790650"/>
            <a:ext cx="194703" cy="163809"/>
          </a:xfrm>
          <a:prstGeom prst="rect">
            <a:avLst/>
          </a:prstGeom>
        </p:spPr>
      </p:pic>
      <p:pic>
        <p:nvPicPr>
          <p:cNvPr id="100" name="Picture 99"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701914" y="4954459"/>
            <a:ext cx="194703" cy="163809"/>
          </a:xfrm>
          <a:prstGeom prst="rect">
            <a:avLst/>
          </a:prstGeom>
        </p:spPr>
      </p:pic>
      <p:pic>
        <p:nvPicPr>
          <p:cNvPr id="101" name="Picture 100"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763118" y="4626841"/>
            <a:ext cx="194703" cy="163809"/>
          </a:xfrm>
          <a:prstGeom prst="rect">
            <a:avLst/>
          </a:prstGeom>
        </p:spPr>
      </p:pic>
      <p:pic>
        <p:nvPicPr>
          <p:cNvPr id="102" name="Picture 101"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865376" y="4790650"/>
            <a:ext cx="194703" cy="163809"/>
          </a:xfrm>
          <a:prstGeom prst="rect">
            <a:avLst/>
          </a:prstGeom>
        </p:spPr>
      </p:pic>
      <p:cxnSp>
        <p:nvCxnSpPr>
          <p:cNvPr id="103" name="Straight Arrow Connector 102"/>
          <p:cNvCxnSpPr>
            <a:endCxn id="67" idx="0"/>
          </p:cNvCxnSpPr>
          <p:nvPr/>
        </p:nvCxnSpPr>
        <p:spPr>
          <a:xfrm flipH="1">
            <a:off x="1416473" y="2828656"/>
            <a:ext cx="1615128" cy="993622"/>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endCxn id="68" idx="0"/>
          </p:cNvCxnSpPr>
          <p:nvPr/>
        </p:nvCxnSpPr>
        <p:spPr>
          <a:xfrm>
            <a:off x="3031601" y="2828656"/>
            <a:ext cx="0" cy="1001043"/>
          </a:xfrm>
          <a:prstGeom prst="straightConnector1">
            <a:avLst/>
          </a:prstGeom>
          <a:ln w="76200"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endCxn id="69" idx="0"/>
          </p:cNvCxnSpPr>
          <p:nvPr/>
        </p:nvCxnSpPr>
        <p:spPr>
          <a:xfrm>
            <a:off x="3031601" y="2828656"/>
            <a:ext cx="1640250" cy="993622"/>
          </a:xfrm>
          <a:prstGeom prst="straightConnector1">
            <a:avLst/>
          </a:prstGeom>
          <a:ln w="76200" cmpd="sng">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813911" y="4074084"/>
            <a:ext cx="1270000" cy="400110"/>
          </a:xfrm>
          <a:prstGeom prst="rect">
            <a:avLst/>
          </a:prstGeom>
          <a:noFill/>
        </p:spPr>
        <p:txBody>
          <a:bodyPr wrap="square" lIns="91440" tIns="45720" rIns="91440" bIns="45720">
            <a:spAutoFit/>
          </a:bodyPr>
          <a:lstStyle/>
          <a:p>
            <a:pPr algn="ctr"/>
            <a:r>
              <a:rPr lang="en-US" sz="2000" b="1" dirty="0" smtClean="0">
                <a:ln w="12700">
                  <a:noFill/>
                  <a:prstDash val="solid"/>
                </a:ln>
                <a:solidFill>
                  <a:srgbClr val="800000"/>
                </a:solidFill>
              </a:rPr>
              <a:t>Day</a:t>
            </a:r>
            <a:r>
              <a:rPr lang="en-US" sz="2000" b="1" cap="none" spc="0" dirty="0" smtClean="0">
                <a:ln w="12700">
                  <a:noFill/>
                  <a:prstDash val="solid"/>
                </a:ln>
                <a:solidFill>
                  <a:srgbClr val="800000"/>
                </a:solidFill>
              </a:rPr>
              <a:t> 1</a:t>
            </a:r>
            <a:endParaRPr lang="en-US" sz="2000" b="1" cap="none" spc="0" dirty="0">
              <a:ln w="12700">
                <a:noFill/>
                <a:prstDash val="solid"/>
              </a:ln>
              <a:solidFill>
                <a:srgbClr val="800000"/>
              </a:solidFill>
            </a:endParaRPr>
          </a:p>
        </p:txBody>
      </p:sp>
      <p:sp>
        <p:nvSpPr>
          <p:cNvPr id="107" name="Rectangle 106"/>
          <p:cNvSpPr/>
          <p:nvPr/>
        </p:nvSpPr>
        <p:spPr>
          <a:xfrm>
            <a:off x="2405530" y="4055858"/>
            <a:ext cx="1284940"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accent5"/>
                </a:solidFill>
              </a:rPr>
              <a:t>Day 2</a:t>
            </a:r>
            <a:endParaRPr lang="en-US" sz="2000" b="1" cap="none" spc="0" dirty="0">
              <a:ln w="12700">
                <a:noFill/>
                <a:prstDash val="solid"/>
              </a:ln>
              <a:solidFill>
                <a:schemeClr val="accent5"/>
              </a:solidFill>
            </a:endParaRPr>
          </a:p>
        </p:txBody>
      </p:sp>
      <p:sp>
        <p:nvSpPr>
          <p:cNvPr id="108" name="Rectangle 107"/>
          <p:cNvSpPr/>
          <p:nvPr/>
        </p:nvSpPr>
        <p:spPr>
          <a:xfrm>
            <a:off x="4049060" y="4055858"/>
            <a:ext cx="1195356" cy="400110"/>
          </a:xfrm>
          <a:prstGeom prst="rect">
            <a:avLst/>
          </a:prstGeom>
          <a:noFill/>
        </p:spPr>
        <p:txBody>
          <a:bodyPr wrap="square" lIns="91440" tIns="45720" rIns="91440" bIns="45720">
            <a:spAutoFit/>
          </a:bodyPr>
          <a:lstStyle/>
          <a:p>
            <a:pPr algn="ctr"/>
            <a:r>
              <a:rPr lang="en-US" sz="2000" b="1" dirty="0" smtClean="0">
                <a:ln w="12700">
                  <a:noFill/>
                  <a:prstDash val="solid"/>
                </a:ln>
                <a:solidFill>
                  <a:schemeClr val="accent4"/>
                </a:solidFill>
              </a:rPr>
              <a:t>Day </a:t>
            </a:r>
            <a:r>
              <a:rPr lang="en-US" sz="2000" b="1" cap="none" spc="0" dirty="0" smtClean="0">
                <a:ln w="12700">
                  <a:noFill/>
                  <a:prstDash val="solid"/>
                </a:ln>
                <a:solidFill>
                  <a:schemeClr val="accent4"/>
                </a:solidFill>
              </a:rPr>
              <a:t>3</a:t>
            </a:r>
            <a:endParaRPr lang="en-US" sz="2000" b="1" cap="none" spc="0" dirty="0">
              <a:ln w="12700">
                <a:noFill/>
                <a:prstDash val="solid"/>
              </a:ln>
              <a:solidFill>
                <a:schemeClr val="accent4"/>
              </a:solidFill>
            </a:endParaRPr>
          </a:p>
        </p:txBody>
      </p:sp>
      <p:grpSp>
        <p:nvGrpSpPr>
          <p:cNvPr id="114" name="Group 113"/>
          <p:cNvGrpSpPr/>
          <p:nvPr/>
        </p:nvGrpSpPr>
        <p:grpSpPr>
          <a:xfrm>
            <a:off x="1467750" y="1237852"/>
            <a:ext cx="3231915" cy="1504126"/>
            <a:chOff x="290045" y="1419163"/>
            <a:chExt cx="3231915" cy="1504126"/>
          </a:xfrm>
        </p:grpSpPr>
        <p:pic>
          <p:nvPicPr>
            <p:cNvPr id="115" name="Picture 114"/>
            <p:cNvPicPr>
              <a:picLocks noChangeAspect="1"/>
            </p:cNvPicPr>
            <p:nvPr/>
          </p:nvPicPr>
          <p:blipFill>
            <a:blip r:embed="rId5"/>
            <a:stretch>
              <a:fillRect/>
            </a:stretch>
          </p:blipFill>
          <p:spPr>
            <a:xfrm>
              <a:off x="290045" y="1506374"/>
              <a:ext cx="3231915" cy="1416915"/>
            </a:xfrm>
            <a:prstGeom prst="rect">
              <a:avLst/>
            </a:prstGeom>
          </p:spPr>
        </p:pic>
        <p:pic>
          <p:nvPicPr>
            <p:cNvPr id="116" name="Picture 115"/>
            <p:cNvPicPr>
              <a:picLocks noChangeAspect="1"/>
            </p:cNvPicPr>
            <p:nvPr/>
          </p:nvPicPr>
          <p:blipFill rotWithShape="1">
            <a:blip r:embed="rId6"/>
            <a:srcRect l="3117" t="26770" r="58741" b="24995"/>
            <a:stretch/>
          </p:blipFill>
          <p:spPr>
            <a:xfrm>
              <a:off x="827457" y="1460018"/>
              <a:ext cx="458411" cy="579707"/>
            </a:xfrm>
            <a:prstGeom prst="rect">
              <a:avLst/>
            </a:prstGeom>
          </p:spPr>
        </p:pic>
        <p:pic>
          <p:nvPicPr>
            <p:cNvPr id="117" name="Picture 116"/>
            <p:cNvPicPr>
              <a:picLocks noChangeAspect="1"/>
            </p:cNvPicPr>
            <p:nvPr/>
          </p:nvPicPr>
          <p:blipFill rotWithShape="1">
            <a:blip r:embed="rId6"/>
            <a:srcRect l="3117" t="26770" r="58741" b="24995"/>
            <a:stretch/>
          </p:blipFill>
          <p:spPr>
            <a:xfrm>
              <a:off x="1052596" y="1460018"/>
              <a:ext cx="458411" cy="579707"/>
            </a:xfrm>
            <a:prstGeom prst="rect">
              <a:avLst/>
            </a:prstGeom>
          </p:spPr>
        </p:pic>
        <p:pic>
          <p:nvPicPr>
            <p:cNvPr id="118" name="Picture 117"/>
            <p:cNvPicPr>
              <a:picLocks noChangeAspect="1"/>
            </p:cNvPicPr>
            <p:nvPr/>
          </p:nvPicPr>
          <p:blipFill rotWithShape="1">
            <a:blip r:embed="rId6"/>
            <a:srcRect l="3117" t="26770" r="58741" b="24995"/>
            <a:stretch/>
          </p:blipFill>
          <p:spPr>
            <a:xfrm>
              <a:off x="1313123" y="1460018"/>
              <a:ext cx="458411" cy="579707"/>
            </a:xfrm>
            <a:prstGeom prst="rect">
              <a:avLst/>
            </a:prstGeom>
          </p:spPr>
        </p:pic>
        <p:pic>
          <p:nvPicPr>
            <p:cNvPr id="119" name="Picture 118"/>
            <p:cNvPicPr>
              <a:picLocks noChangeAspect="1"/>
            </p:cNvPicPr>
            <p:nvPr/>
          </p:nvPicPr>
          <p:blipFill rotWithShape="1">
            <a:blip r:embed="rId6"/>
            <a:srcRect l="3117" t="26770" r="58741" b="24995"/>
            <a:stretch/>
          </p:blipFill>
          <p:spPr>
            <a:xfrm>
              <a:off x="1505027" y="1460018"/>
              <a:ext cx="458411" cy="579707"/>
            </a:xfrm>
            <a:prstGeom prst="rect">
              <a:avLst/>
            </a:prstGeom>
          </p:spPr>
        </p:pic>
        <p:pic>
          <p:nvPicPr>
            <p:cNvPr id="120" name="Picture 119"/>
            <p:cNvPicPr>
              <a:picLocks noChangeAspect="1"/>
            </p:cNvPicPr>
            <p:nvPr/>
          </p:nvPicPr>
          <p:blipFill rotWithShape="1">
            <a:blip r:embed="rId6"/>
            <a:srcRect l="3117" t="26770" r="58741" b="24995"/>
            <a:stretch/>
          </p:blipFill>
          <p:spPr>
            <a:xfrm>
              <a:off x="1285868" y="1675974"/>
              <a:ext cx="458411" cy="579707"/>
            </a:xfrm>
            <a:prstGeom prst="rect">
              <a:avLst/>
            </a:prstGeom>
          </p:spPr>
        </p:pic>
        <p:pic>
          <p:nvPicPr>
            <p:cNvPr id="121" name="Picture 120"/>
            <p:cNvPicPr>
              <a:picLocks noChangeAspect="1"/>
            </p:cNvPicPr>
            <p:nvPr/>
          </p:nvPicPr>
          <p:blipFill rotWithShape="1">
            <a:blip r:embed="rId6"/>
            <a:srcRect l="3117" t="26770" r="58741" b="24995"/>
            <a:stretch/>
          </p:blipFill>
          <p:spPr>
            <a:xfrm>
              <a:off x="1731667" y="1419163"/>
              <a:ext cx="458411" cy="579707"/>
            </a:xfrm>
            <a:prstGeom prst="rect">
              <a:avLst/>
            </a:prstGeom>
          </p:spPr>
        </p:pic>
        <p:pic>
          <p:nvPicPr>
            <p:cNvPr id="122" name="Picture 121"/>
            <p:cNvPicPr>
              <a:picLocks noChangeAspect="1"/>
            </p:cNvPicPr>
            <p:nvPr/>
          </p:nvPicPr>
          <p:blipFill rotWithShape="1">
            <a:blip r:embed="rId6"/>
            <a:srcRect l="3117" t="26770" r="58741" b="24995"/>
            <a:stretch/>
          </p:blipFill>
          <p:spPr>
            <a:xfrm>
              <a:off x="1956806" y="1419163"/>
              <a:ext cx="458411" cy="579707"/>
            </a:xfrm>
            <a:prstGeom prst="rect">
              <a:avLst/>
            </a:prstGeom>
          </p:spPr>
        </p:pic>
        <p:pic>
          <p:nvPicPr>
            <p:cNvPr id="123" name="Picture 122"/>
            <p:cNvPicPr>
              <a:picLocks noChangeAspect="1"/>
            </p:cNvPicPr>
            <p:nvPr/>
          </p:nvPicPr>
          <p:blipFill rotWithShape="1">
            <a:blip r:embed="rId6"/>
            <a:srcRect l="3117" t="26770" r="58741" b="24995"/>
            <a:stretch/>
          </p:blipFill>
          <p:spPr>
            <a:xfrm>
              <a:off x="2217333" y="1419163"/>
              <a:ext cx="458411" cy="579707"/>
            </a:xfrm>
            <a:prstGeom prst="rect">
              <a:avLst/>
            </a:prstGeom>
          </p:spPr>
        </p:pic>
        <p:pic>
          <p:nvPicPr>
            <p:cNvPr id="124" name="Picture 123"/>
            <p:cNvPicPr>
              <a:picLocks noChangeAspect="1"/>
            </p:cNvPicPr>
            <p:nvPr/>
          </p:nvPicPr>
          <p:blipFill rotWithShape="1">
            <a:blip r:embed="rId6"/>
            <a:srcRect l="3117" t="26770" r="58741" b="24995"/>
            <a:stretch/>
          </p:blipFill>
          <p:spPr>
            <a:xfrm>
              <a:off x="2409237" y="1419163"/>
              <a:ext cx="458411" cy="579707"/>
            </a:xfrm>
            <a:prstGeom prst="rect">
              <a:avLst/>
            </a:prstGeom>
          </p:spPr>
        </p:pic>
        <p:pic>
          <p:nvPicPr>
            <p:cNvPr id="125" name="Picture 124"/>
            <p:cNvPicPr>
              <a:picLocks noChangeAspect="1"/>
            </p:cNvPicPr>
            <p:nvPr/>
          </p:nvPicPr>
          <p:blipFill rotWithShape="1">
            <a:blip r:embed="rId6"/>
            <a:srcRect l="3117" t="26770" r="58741" b="24995"/>
            <a:stretch/>
          </p:blipFill>
          <p:spPr>
            <a:xfrm>
              <a:off x="1909773" y="1642315"/>
              <a:ext cx="458411" cy="579707"/>
            </a:xfrm>
            <a:prstGeom prst="rect">
              <a:avLst/>
            </a:prstGeom>
          </p:spPr>
        </p:pic>
        <p:pic>
          <p:nvPicPr>
            <p:cNvPr id="126" name="Picture 125"/>
            <p:cNvPicPr>
              <a:picLocks noChangeAspect="1"/>
            </p:cNvPicPr>
            <p:nvPr/>
          </p:nvPicPr>
          <p:blipFill rotWithShape="1">
            <a:blip r:embed="rId6"/>
            <a:srcRect l="3117" t="26770" r="58741" b="24995"/>
            <a:stretch/>
          </p:blipFill>
          <p:spPr>
            <a:xfrm>
              <a:off x="2190078" y="1635119"/>
              <a:ext cx="458411" cy="579707"/>
            </a:xfrm>
            <a:prstGeom prst="rect">
              <a:avLst/>
            </a:prstGeom>
          </p:spPr>
        </p:pic>
        <p:pic>
          <p:nvPicPr>
            <p:cNvPr id="127" name="Picture 126"/>
            <p:cNvPicPr>
              <a:picLocks noChangeAspect="1"/>
            </p:cNvPicPr>
            <p:nvPr/>
          </p:nvPicPr>
          <p:blipFill rotWithShape="1">
            <a:blip r:embed="rId6"/>
            <a:srcRect l="3117" t="26770" r="58741" b="24995"/>
            <a:stretch/>
          </p:blipFill>
          <p:spPr>
            <a:xfrm>
              <a:off x="1614235" y="1675974"/>
              <a:ext cx="458411" cy="579707"/>
            </a:xfrm>
            <a:prstGeom prst="rect">
              <a:avLst/>
            </a:prstGeom>
          </p:spPr>
        </p:pic>
        <p:pic>
          <p:nvPicPr>
            <p:cNvPr id="128" name="Picture 127"/>
            <p:cNvPicPr>
              <a:picLocks noChangeAspect="1"/>
            </p:cNvPicPr>
            <p:nvPr/>
          </p:nvPicPr>
          <p:blipFill rotWithShape="1">
            <a:blip r:embed="rId6"/>
            <a:srcRect l="3117" t="26770" r="58741" b="24995"/>
            <a:stretch/>
          </p:blipFill>
          <p:spPr>
            <a:xfrm>
              <a:off x="1005563" y="1683170"/>
              <a:ext cx="458411" cy="579707"/>
            </a:xfrm>
            <a:prstGeom prst="rect">
              <a:avLst/>
            </a:prstGeom>
          </p:spPr>
        </p:pic>
      </p:grpSp>
    </p:spTree>
    <p:extLst>
      <p:ext uri="{BB962C8B-B14F-4D97-AF65-F5344CB8AC3E}">
        <p14:creationId xmlns:p14="http://schemas.microsoft.com/office/powerpoint/2010/main" val="459887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22063"/>
            <a:ext cx="8673538" cy="626824"/>
          </a:xfrm>
        </p:spPr>
        <p:txBody>
          <a:bodyPr>
            <a:noAutofit/>
          </a:bodyPr>
          <a:lstStyle/>
          <a:p>
            <a:r>
              <a:rPr lang="en-US" sz="3400" i="1" dirty="0" smtClean="0">
                <a:latin typeface="Century Gothic"/>
                <a:cs typeface="Century Gothic"/>
              </a:rPr>
              <a:t>2016 Hatchery vs. Wild </a:t>
            </a:r>
            <a:endParaRPr lang="en-US" sz="3400" i="1" dirty="0">
              <a:latin typeface="Century Gothic"/>
              <a:cs typeface="Century Gothic"/>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962" r="7433"/>
          <a:stretch/>
        </p:blipFill>
        <p:spPr>
          <a:xfrm>
            <a:off x="0" y="854013"/>
            <a:ext cx="9022317" cy="6003987"/>
          </a:xfrm>
          <a:prstGeom prst="rect">
            <a:avLst/>
          </a:prstGeom>
        </p:spPr>
      </p:pic>
      <p:sp>
        <p:nvSpPr>
          <p:cNvPr id="10" name="Rectangle 9"/>
          <p:cNvSpPr/>
          <p:nvPr/>
        </p:nvSpPr>
        <p:spPr>
          <a:xfrm>
            <a:off x="8332866" y="1090058"/>
            <a:ext cx="828741" cy="13985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66705" y="146127"/>
            <a:ext cx="2670137" cy="707886"/>
          </a:xfrm>
          <a:prstGeom prst="rect">
            <a:avLst/>
          </a:prstGeom>
          <a:noFill/>
        </p:spPr>
        <p:txBody>
          <a:bodyPr wrap="square" rtlCol="0">
            <a:spAutoFit/>
          </a:bodyPr>
          <a:lstStyle/>
          <a:p>
            <a:r>
              <a:rPr lang="en-US" sz="2000" dirty="0" smtClean="0">
                <a:solidFill>
                  <a:srgbClr val="FF6600"/>
                </a:solidFill>
              </a:rPr>
              <a:t>Orange = Wild</a:t>
            </a:r>
          </a:p>
          <a:p>
            <a:r>
              <a:rPr lang="en-US" sz="2000" dirty="0" smtClean="0">
                <a:solidFill>
                  <a:srgbClr val="008000"/>
                </a:solidFill>
              </a:rPr>
              <a:t>Green = Hatchery F1 </a:t>
            </a:r>
            <a:endParaRPr lang="en-US" sz="2000" dirty="0">
              <a:solidFill>
                <a:srgbClr val="008000"/>
              </a:solidFill>
            </a:endParaRPr>
          </a:p>
        </p:txBody>
      </p:sp>
      <p:sp>
        <p:nvSpPr>
          <p:cNvPr id="12" name="Rectangle 11"/>
          <p:cNvSpPr/>
          <p:nvPr/>
        </p:nvSpPr>
        <p:spPr>
          <a:xfrm>
            <a:off x="3663298" y="1213225"/>
            <a:ext cx="1660696" cy="707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239984" y="1256922"/>
            <a:ext cx="2784107" cy="523220"/>
          </a:xfrm>
          <a:prstGeom prst="rect">
            <a:avLst/>
          </a:prstGeom>
          <a:noFill/>
        </p:spPr>
        <p:txBody>
          <a:bodyPr wrap="square" rtlCol="0">
            <a:spAutoFit/>
          </a:bodyPr>
          <a:lstStyle/>
          <a:p>
            <a:r>
              <a:rPr lang="en-US" sz="2800" dirty="0" smtClean="0"/>
              <a:t>Locus “Olur11”</a:t>
            </a:r>
          </a:p>
        </p:txBody>
      </p:sp>
    </p:spTree>
    <p:extLst>
      <p:ext uri="{BB962C8B-B14F-4D97-AF65-F5344CB8AC3E}">
        <p14:creationId xmlns:p14="http://schemas.microsoft.com/office/powerpoint/2010/main" val="3973646249"/>
      </p:ext>
    </p:extLst>
  </p:cSld>
  <p:clrMapOvr>
    <a:masterClrMapping/>
  </p:clrMapOvr>
  <p:timing>
    <p:tnLst>
      <p:par>
        <p:cTn xmlns:p14="http://schemas.microsoft.com/office/powerpoint/2010/mai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22063"/>
            <a:ext cx="8673538" cy="626824"/>
          </a:xfrm>
        </p:spPr>
        <p:txBody>
          <a:bodyPr>
            <a:noAutofit/>
          </a:bodyPr>
          <a:lstStyle/>
          <a:p>
            <a:r>
              <a:rPr lang="en-US" sz="3400" i="1" dirty="0" smtClean="0">
                <a:latin typeface="Century Gothic"/>
                <a:cs typeface="Century Gothic"/>
              </a:rPr>
              <a:t>2016 Hatchery vs. Wild </a:t>
            </a:r>
            <a:endParaRPr lang="en-US" sz="3400" i="1" dirty="0">
              <a:latin typeface="Century Gothic"/>
              <a:cs typeface="Century Gothic"/>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6023" r="7642"/>
          <a:stretch/>
        </p:blipFill>
        <p:spPr>
          <a:xfrm>
            <a:off x="1" y="748887"/>
            <a:ext cx="9095074" cy="6062145"/>
          </a:xfrm>
          <a:prstGeom prst="rect">
            <a:avLst/>
          </a:prstGeom>
        </p:spPr>
      </p:pic>
      <p:sp>
        <p:nvSpPr>
          <p:cNvPr id="10" name="Rectangle 9"/>
          <p:cNvSpPr/>
          <p:nvPr/>
        </p:nvSpPr>
        <p:spPr>
          <a:xfrm>
            <a:off x="8266334" y="1090058"/>
            <a:ext cx="828741" cy="13985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66705" y="146127"/>
            <a:ext cx="2670137" cy="707886"/>
          </a:xfrm>
          <a:prstGeom prst="rect">
            <a:avLst/>
          </a:prstGeom>
          <a:noFill/>
        </p:spPr>
        <p:txBody>
          <a:bodyPr wrap="square" rtlCol="0">
            <a:spAutoFit/>
          </a:bodyPr>
          <a:lstStyle/>
          <a:p>
            <a:r>
              <a:rPr lang="en-US" sz="2000" dirty="0" smtClean="0">
                <a:solidFill>
                  <a:srgbClr val="FF6600"/>
                </a:solidFill>
              </a:rPr>
              <a:t>Orange = Wild</a:t>
            </a:r>
          </a:p>
          <a:p>
            <a:r>
              <a:rPr lang="en-US" sz="2000" dirty="0" smtClean="0">
                <a:solidFill>
                  <a:srgbClr val="008000"/>
                </a:solidFill>
              </a:rPr>
              <a:t>Green = Hatchery F1 </a:t>
            </a:r>
            <a:endParaRPr lang="en-US" sz="2000" dirty="0">
              <a:solidFill>
                <a:srgbClr val="008000"/>
              </a:solidFill>
            </a:endParaRPr>
          </a:p>
        </p:txBody>
      </p:sp>
      <p:sp>
        <p:nvSpPr>
          <p:cNvPr id="12" name="Rectangle 11"/>
          <p:cNvSpPr/>
          <p:nvPr/>
        </p:nvSpPr>
        <p:spPr>
          <a:xfrm>
            <a:off x="3663298" y="1213225"/>
            <a:ext cx="1660696" cy="707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239984" y="1256922"/>
            <a:ext cx="2784107" cy="523220"/>
          </a:xfrm>
          <a:prstGeom prst="rect">
            <a:avLst/>
          </a:prstGeom>
          <a:noFill/>
        </p:spPr>
        <p:txBody>
          <a:bodyPr wrap="square" rtlCol="0">
            <a:spAutoFit/>
          </a:bodyPr>
          <a:lstStyle/>
          <a:p>
            <a:r>
              <a:rPr lang="en-US" sz="2800" dirty="0" smtClean="0"/>
              <a:t>Locus “Olur12”</a:t>
            </a:r>
          </a:p>
        </p:txBody>
      </p:sp>
    </p:spTree>
    <p:extLst>
      <p:ext uri="{BB962C8B-B14F-4D97-AF65-F5344CB8AC3E}">
        <p14:creationId xmlns:p14="http://schemas.microsoft.com/office/powerpoint/2010/main" val="1234394662"/>
      </p:ext>
    </p:extLst>
  </p:cSld>
  <p:clrMapOvr>
    <a:masterClrMapping/>
  </p:clrMapOvr>
  <p:timing>
    <p:tnLst>
      <p:par>
        <p:cTn xmlns:p14="http://schemas.microsoft.com/office/powerpoint/2010/mai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22063"/>
            <a:ext cx="8673538" cy="626824"/>
          </a:xfrm>
        </p:spPr>
        <p:txBody>
          <a:bodyPr>
            <a:noAutofit/>
          </a:bodyPr>
          <a:lstStyle/>
          <a:p>
            <a:r>
              <a:rPr lang="en-US" sz="3400" i="1" dirty="0" smtClean="0">
                <a:latin typeface="Century Gothic"/>
                <a:cs typeface="Century Gothic"/>
              </a:rPr>
              <a:t>2016 Hatchery vs. Wild </a:t>
            </a:r>
            <a:endParaRPr lang="en-US" sz="3400" i="1" dirty="0">
              <a:latin typeface="Century Gothic"/>
              <a:cs typeface="Century Gothic"/>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6582" r="6626"/>
          <a:stretch/>
        </p:blipFill>
        <p:spPr>
          <a:xfrm>
            <a:off x="169314" y="998824"/>
            <a:ext cx="8940401" cy="5859175"/>
          </a:xfrm>
          <a:prstGeom prst="rect">
            <a:avLst/>
          </a:prstGeom>
        </p:spPr>
      </p:pic>
      <p:sp>
        <p:nvSpPr>
          <p:cNvPr id="10" name="Rectangle 9"/>
          <p:cNvSpPr/>
          <p:nvPr/>
        </p:nvSpPr>
        <p:spPr>
          <a:xfrm>
            <a:off x="8270039" y="1175616"/>
            <a:ext cx="828741" cy="13985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66705" y="146127"/>
            <a:ext cx="2670137" cy="707886"/>
          </a:xfrm>
          <a:prstGeom prst="rect">
            <a:avLst/>
          </a:prstGeom>
          <a:noFill/>
        </p:spPr>
        <p:txBody>
          <a:bodyPr wrap="square" rtlCol="0">
            <a:spAutoFit/>
          </a:bodyPr>
          <a:lstStyle/>
          <a:p>
            <a:r>
              <a:rPr lang="en-US" sz="2000" dirty="0" smtClean="0">
                <a:solidFill>
                  <a:srgbClr val="FF6600"/>
                </a:solidFill>
              </a:rPr>
              <a:t>Orange = Wild</a:t>
            </a:r>
          </a:p>
          <a:p>
            <a:r>
              <a:rPr lang="en-US" sz="2000" dirty="0" smtClean="0">
                <a:solidFill>
                  <a:srgbClr val="008000"/>
                </a:solidFill>
              </a:rPr>
              <a:t>Green = Hatchery F1 </a:t>
            </a:r>
            <a:endParaRPr lang="en-US" sz="2000" dirty="0">
              <a:solidFill>
                <a:srgbClr val="008000"/>
              </a:solidFill>
            </a:endParaRPr>
          </a:p>
        </p:txBody>
      </p:sp>
      <p:sp>
        <p:nvSpPr>
          <p:cNvPr id="12" name="Rectangle 11"/>
          <p:cNvSpPr/>
          <p:nvPr/>
        </p:nvSpPr>
        <p:spPr>
          <a:xfrm>
            <a:off x="3466979" y="1213225"/>
            <a:ext cx="1660696" cy="707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513220" y="1090058"/>
            <a:ext cx="2784107" cy="523220"/>
          </a:xfrm>
          <a:prstGeom prst="rect">
            <a:avLst/>
          </a:prstGeom>
          <a:noFill/>
        </p:spPr>
        <p:txBody>
          <a:bodyPr wrap="square" rtlCol="0">
            <a:spAutoFit/>
          </a:bodyPr>
          <a:lstStyle/>
          <a:p>
            <a:r>
              <a:rPr lang="en-US" sz="2800" dirty="0" smtClean="0"/>
              <a:t>Locus “Olur13”</a:t>
            </a:r>
          </a:p>
        </p:txBody>
      </p:sp>
    </p:spTree>
    <p:extLst>
      <p:ext uri="{BB962C8B-B14F-4D97-AF65-F5344CB8AC3E}">
        <p14:creationId xmlns:p14="http://schemas.microsoft.com/office/powerpoint/2010/main" val="3434426111"/>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352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txBox="1">
            <a:spLocks/>
          </p:cNvSpPr>
          <p:nvPr/>
        </p:nvSpPr>
        <p:spPr>
          <a:xfrm>
            <a:off x="685800" y="537882"/>
            <a:ext cx="7681884" cy="3705412"/>
          </a:xfrm>
          <a:prstGeom prst="rect">
            <a:avLst/>
          </a:prstGeom>
          <a:solidFill>
            <a:schemeClr val="accent5">
              <a:lumMod val="20000"/>
              <a:lumOff val="80000"/>
            </a:schemeClr>
          </a:solidFill>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buNone/>
            </a:pPr>
            <a:endParaRPr lang="en-US" sz="600" dirty="0"/>
          </a:p>
          <a:p>
            <a:pPr marL="0" indent="0">
              <a:buNone/>
            </a:pPr>
            <a:r>
              <a:rPr lang="en-US" sz="2800" b="1" dirty="0" smtClean="0">
                <a:latin typeface="Century Gothic"/>
                <a:cs typeface="Century Gothic"/>
              </a:rPr>
              <a:t>  Genetic concerns </a:t>
            </a:r>
            <a:r>
              <a:rPr lang="en-US" sz="2800" dirty="0" smtClean="0">
                <a:latin typeface="Century Gothic"/>
                <a:cs typeface="Century Gothic"/>
              </a:rPr>
              <a:t>in restoration breeding</a:t>
            </a:r>
          </a:p>
          <a:p>
            <a:pPr marL="0" indent="0">
              <a:buNone/>
            </a:pPr>
            <a:endParaRPr lang="en-US" sz="2000" dirty="0" smtClean="0">
              <a:latin typeface="Century Gothic"/>
              <a:cs typeface="Century Gothic"/>
            </a:endParaRPr>
          </a:p>
          <a:p>
            <a:pPr marL="561975" indent="-396875" defTabSz="457200">
              <a:spcBef>
                <a:spcPts val="0"/>
              </a:spcBef>
              <a:buClrTx/>
              <a:buSzTx/>
              <a:buFont typeface="+mj-lt"/>
              <a:buAutoNum type="arabicPeriod"/>
              <a:defRPr/>
            </a:pPr>
            <a:r>
              <a:rPr lang="en-US" b="1" dirty="0">
                <a:latin typeface="Century Gothic"/>
                <a:cs typeface="Century Gothic"/>
              </a:rPr>
              <a:t>Lack of diversity</a:t>
            </a:r>
            <a:r>
              <a:rPr lang="en-US" dirty="0">
                <a:latin typeface="Century Gothic"/>
                <a:cs typeface="Century Gothic"/>
              </a:rPr>
              <a:t>: producing only a few families</a:t>
            </a:r>
          </a:p>
          <a:p>
            <a:pPr marL="561975" indent="-396875" defTabSz="457200">
              <a:spcBef>
                <a:spcPts val="0"/>
              </a:spcBef>
              <a:buClrTx/>
              <a:buSzTx/>
              <a:buFont typeface="+mj-lt"/>
              <a:buAutoNum type="arabicPeriod"/>
              <a:defRPr/>
            </a:pPr>
            <a:endParaRPr lang="en-US" b="1" dirty="0" smtClean="0">
              <a:latin typeface="Century Gothic"/>
              <a:cs typeface="Century Gothic"/>
            </a:endParaRPr>
          </a:p>
          <a:p>
            <a:pPr marL="561975" indent="-396875" defTabSz="457200">
              <a:spcBef>
                <a:spcPts val="0"/>
              </a:spcBef>
              <a:buClrTx/>
              <a:buSzTx/>
              <a:buFont typeface="+mj-lt"/>
              <a:buAutoNum type="arabicPeriod"/>
              <a:defRPr/>
            </a:pPr>
            <a:r>
              <a:rPr lang="en-US" b="1" dirty="0" smtClean="0">
                <a:latin typeface="Century Gothic"/>
                <a:cs typeface="Century Gothic"/>
              </a:rPr>
              <a:t>Mixing</a:t>
            </a:r>
            <a:r>
              <a:rPr lang="en-US" dirty="0" smtClean="0">
                <a:latin typeface="Century Gothic"/>
                <a:cs typeface="Century Gothic"/>
              </a:rPr>
              <a:t> </a:t>
            </a:r>
            <a:r>
              <a:rPr lang="en-US" dirty="0">
                <a:latin typeface="Century Gothic"/>
                <a:cs typeface="Century Gothic"/>
              </a:rPr>
              <a:t>genetically </a:t>
            </a:r>
            <a:r>
              <a:rPr lang="en-US" b="1" dirty="0">
                <a:latin typeface="Century Gothic"/>
                <a:cs typeface="Century Gothic"/>
              </a:rPr>
              <a:t>distinct sub-populations </a:t>
            </a:r>
            <a:r>
              <a:rPr lang="en-US" dirty="0">
                <a:latin typeface="Century Gothic"/>
                <a:cs typeface="Century Gothic"/>
              </a:rPr>
              <a:t>that are locally adapted </a:t>
            </a:r>
            <a:endParaRPr lang="en-US" b="1" dirty="0" smtClean="0">
              <a:latin typeface="Century Gothic"/>
              <a:cs typeface="Century Gothic"/>
            </a:endParaRPr>
          </a:p>
          <a:p>
            <a:pPr marL="561975" indent="-396875" defTabSz="457200">
              <a:spcBef>
                <a:spcPts val="0"/>
              </a:spcBef>
              <a:buClrTx/>
              <a:buSzTx/>
              <a:buFont typeface="+mj-lt"/>
              <a:buAutoNum type="arabicPeriod"/>
              <a:defRPr/>
            </a:pPr>
            <a:endParaRPr lang="en-US" b="1" dirty="0" smtClean="0">
              <a:latin typeface="Century Gothic"/>
              <a:cs typeface="Century Gothic"/>
            </a:endParaRPr>
          </a:p>
          <a:p>
            <a:pPr marL="561975" indent="-396875" defTabSz="457200">
              <a:spcBef>
                <a:spcPts val="0"/>
              </a:spcBef>
              <a:buClrTx/>
              <a:buSzTx/>
              <a:buFont typeface="+mj-lt"/>
              <a:buAutoNum type="arabicPeriod"/>
              <a:defRPr/>
            </a:pPr>
            <a:r>
              <a:rPr lang="en-US" b="1" dirty="0" smtClean="0">
                <a:latin typeface="Century Gothic"/>
                <a:cs typeface="Century Gothic"/>
              </a:rPr>
              <a:t>Hatchery </a:t>
            </a:r>
            <a:r>
              <a:rPr lang="en-US" b="1" dirty="0">
                <a:latin typeface="Century Gothic"/>
                <a:cs typeface="Century Gothic"/>
              </a:rPr>
              <a:t>selection</a:t>
            </a:r>
            <a:r>
              <a:rPr lang="en-US" dirty="0">
                <a:latin typeface="Century Gothic"/>
                <a:cs typeface="Century Gothic"/>
              </a:rPr>
              <a:t>: traits </a:t>
            </a:r>
            <a:r>
              <a:rPr lang="en-US" dirty="0" smtClean="0">
                <a:latin typeface="Century Gothic"/>
                <a:cs typeface="Century Gothic"/>
              </a:rPr>
              <a:t>beneficial </a:t>
            </a:r>
            <a:r>
              <a:rPr lang="en-US" dirty="0">
                <a:latin typeface="Century Gothic"/>
                <a:cs typeface="Century Gothic"/>
              </a:rPr>
              <a:t>in </a:t>
            </a:r>
            <a:r>
              <a:rPr lang="en-US" dirty="0" smtClean="0">
                <a:latin typeface="Century Gothic"/>
                <a:cs typeface="Century Gothic"/>
              </a:rPr>
              <a:t>hatchery </a:t>
            </a:r>
            <a:r>
              <a:rPr lang="en-US" dirty="0">
                <a:latin typeface="Century Gothic"/>
                <a:cs typeface="Century Gothic"/>
              </a:rPr>
              <a:t>system amplified, but detrimental in natural </a:t>
            </a:r>
            <a:r>
              <a:rPr lang="en-US" dirty="0" smtClean="0">
                <a:latin typeface="Century Gothic"/>
                <a:cs typeface="Century Gothic"/>
              </a:rPr>
              <a:t>system</a:t>
            </a:r>
          </a:p>
          <a:p>
            <a:pPr marL="457200" indent="-457200" defTabSz="457200">
              <a:spcBef>
                <a:spcPts val="0"/>
              </a:spcBef>
              <a:buClrTx/>
              <a:buSzTx/>
              <a:buFont typeface="+mj-lt"/>
              <a:buAutoNum type="arabicPeriod"/>
              <a:defRPr/>
            </a:pPr>
            <a:endParaRPr lang="en-US" sz="2000" dirty="0">
              <a:latin typeface="Century Gothic"/>
              <a:cs typeface="Century Gothic"/>
            </a:endParaRPr>
          </a:p>
          <a:p>
            <a:pPr marL="457200" indent="-457200" defTabSz="457200">
              <a:spcBef>
                <a:spcPts val="0"/>
              </a:spcBef>
              <a:buClrTx/>
              <a:buSzTx/>
              <a:buFont typeface="+mj-lt"/>
              <a:buAutoNum type="arabicPeriod"/>
              <a:defRPr/>
            </a:pPr>
            <a:endParaRPr lang="en-US" sz="2000" dirty="0" smtClean="0">
              <a:latin typeface="Century Gothic"/>
              <a:cs typeface="Century Gothic"/>
            </a:endParaRPr>
          </a:p>
          <a:p>
            <a:endParaRPr lang="en-US" sz="2000" dirty="0" smtClean="0">
              <a:latin typeface="Century Gothic"/>
              <a:cs typeface="Century Gothic"/>
            </a:endParaRPr>
          </a:p>
          <a:p>
            <a:endParaRPr lang="en-US" sz="2000" dirty="0" smtClean="0">
              <a:latin typeface="Century Gothic"/>
              <a:cs typeface="Century Gothic"/>
            </a:endParaRPr>
          </a:p>
          <a:p>
            <a:endParaRPr lang="en-US" sz="2000" dirty="0">
              <a:latin typeface="Century Gothic"/>
              <a:cs typeface="Century Gothic"/>
            </a:endParaRPr>
          </a:p>
        </p:txBody>
      </p:sp>
      <p:sp>
        <p:nvSpPr>
          <p:cNvPr id="4" name="Rectangle 3"/>
          <p:cNvSpPr/>
          <p:nvPr/>
        </p:nvSpPr>
        <p:spPr>
          <a:xfrm>
            <a:off x="805325" y="1314829"/>
            <a:ext cx="7457146" cy="672353"/>
          </a:xfrm>
          <a:prstGeom prst="rect">
            <a:avLst/>
          </a:prstGeom>
          <a:noFill/>
          <a:ln w="57150" cmpd="sng">
            <a:solidFill>
              <a:srgbClr val="297F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Rectangle 1"/>
          <p:cNvSpPr/>
          <p:nvPr/>
        </p:nvSpPr>
        <p:spPr>
          <a:xfrm>
            <a:off x="283882" y="4896217"/>
            <a:ext cx="8696835" cy="1200329"/>
          </a:xfrm>
          <a:prstGeom prst="rect">
            <a:avLst/>
          </a:prstGeom>
          <a:solidFill>
            <a:schemeClr val="accent5">
              <a:lumMod val="20000"/>
              <a:lumOff val="80000"/>
            </a:schemeClr>
          </a:solidFill>
        </p:spPr>
        <p:txBody>
          <a:bodyPr wrap="square">
            <a:spAutoFit/>
          </a:bodyPr>
          <a:lstStyle/>
          <a:p>
            <a:pPr algn="ctr"/>
            <a:r>
              <a:rPr lang="en-US" sz="3600" b="1" i="1" dirty="0" smtClean="0">
                <a:solidFill>
                  <a:srgbClr val="0E58C4"/>
                </a:solidFill>
                <a:latin typeface="Century Gothic"/>
                <a:cs typeface="Century Gothic"/>
              </a:rPr>
              <a:t>How to </a:t>
            </a:r>
            <a:r>
              <a:rPr lang="en-US" sz="3600" b="1" i="1" dirty="0" smtClean="0">
                <a:solidFill>
                  <a:srgbClr val="0E58C4"/>
                </a:solidFill>
                <a:latin typeface="Century Gothic"/>
                <a:cs typeface="Century Gothic"/>
              </a:rPr>
              <a:t>breed oysters that are genetically </a:t>
            </a:r>
            <a:r>
              <a:rPr lang="en-US" sz="3600" b="1" i="1" dirty="0">
                <a:solidFill>
                  <a:srgbClr val="0E58C4"/>
                </a:solidFill>
                <a:latin typeface="Century Gothic"/>
                <a:cs typeface="Century Gothic"/>
              </a:rPr>
              <a:t>indiscriminate from </a:t>
            </a:r>
            <a:r>
              <a:rPr lang="en-US" sz="3600" b="1" i="1" dirty="0" smtClean="0">
                <a:solidFill>
                  <a:srgbClr val="0E58C4"/>
                </a:solidFill>
                <a:latin typeface="Century Gothic"/>
                <a:cs typeface="Century Gothic"/>
              </a:rPr>
              <a:t>wild?</a:t>
            </a:r>
            <a:endParaRPr lang="en-US" sz="3600" b="1" i="1" dirty="0">
              <a:solidFill>
                <a:srgbClr val="0E58C4"/>
              </a:solidFill>
              <a:latin typeface="Century Gothic"/>
              <a:cs typeface="Century Gothic"/>
            </a:endParaRPr>
          </a:p>
        </p:txBody>
      </p:sp>
    </p:spTree>
    <p:extLst>
      <p:ext uri="{BB962C8B-B14F-4D97-AF65-F5344CB8AC3E}">
        <p14:creationId xmlns:p14="http://schemas.microsoft.com/office/powerpoint/2010/main" val="9947044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2" grpId="0"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22063"/>
            <a:ext cx="8673538" cy="626824"/>
          </a:xfrm>
        </p:spPr>
        <p:txBody>
          <a:bodyPr>
            <a:noAutofit/>
          </a:bodyPr>
          <a:lstStyle/>
          <a:p>
            <a:r>
              <a:rPr lang="en-US" sz="3400" i="1" dirty="0" smtClean="0">
                <a:latin typeface="Century Gothic"/>
                <a:cs typeface="Century Gothic"/>
              </a:rPr>
              <a:t>2016 Hatchery vs. Wild </a:t>
            </a:r>
            <a:endParaRPr lang="en-US" sz="3400" i="1" dirty="0">
              <a:latin typeface="Century Gothic"/>
              <a:cs typeface="Century Gothic"/>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8189" r="6828"/>
          <a:stretch/>
        </p:blipFill>
        <p:spPr>
          <a:xfrm>
            <a:off x="0" y="954443"/>
            <a:ext cx="9135056" cy="5896443"/>
          </a:xfrm>
          <a:prstGeom prst="rect">
            <a:avLst/>
          </a:prstGeom>
        </p:spPr>
      </p:pic>
      <p:sp>
        <p:nvSpPr>
          <p:cNvPr id="10" name="Rectangle 9"/>
          <p:cNvSpPr/>
          <p:nvPr/>
        </p:nvSpPr>
        <p:spPr>
          <a:xfrm>
            <a:off x="8306315" y="1066290"/>
            <a:ext cx="828741" cy="13985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66705" y="146127"/>
            <a:ext cx="2670137" cy="707886"/>
          </a:xfrm>
          <a:prstGeom prst="rect">
            <a:avLst/>
          </a:prstGeom>
          <a:noFill/>
        </p:spPr>
        <p:txBody>
          <a:bodyPr wrap="square" rtlCol="0">
            <a:spAutoFit/>
          </a:bodyPr>
          <a:lstStyle/>
          <a:p>
            <a:r>
              <a:rPr lang="en-US" sz="2000" dirty="0" smtClean="0">
                <a:solidFill>
                  <a:srgbClr val="FF6600"/>
                </a:solidFill>
              </a:rPr>
              <a:t>Orange = Wild</a:t>
            </a:r>
          </a:p>
          <a:p>
            <a:r>
              <a:rPr lang="en-US" sz="2000" dirty="0" smtClean="0">
                <a:solidFill>
                  <a:srgbClr val="008000"/>
                </a:solidFill>
              </a:rPr>
              <a:t>Green = Hatchery F1 </a:t>
            </a:r>
            <a:endParaRPr lang="en-US" sz="2000" dirty="0">
              <a:solidFill>
                <a:srgbClr val="008000"/>
              </a:solidFill>
            </a:endParaRPr>
          </a:p>
        </p:txBody>
      </p:sp>
      <p:sp>
        <p:nvSpPr>
          <p:cNvPr id="12" name="Rectangle 11"/>
          <p:cNvSpPr/>
          <p:nvPr/>
        </p:nvSpPr>
        <p:spPr>
          <a:xfrm>
            <a:off x="3663298" y="769833"/>
            <a:ext cx="1660696" cy="707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168847" y="954443"/>
            <a:ext cx="2784107" cy="523220"/>
          </a:xfrm>
          <a:prstGeom prst="rect">
            <a:avLst/>
          </a:prstGeom>
          <a:noFill/>
        </p:spPr>
        <p:txBody>
          <a:bodyPr wrap="square" rtlCol="0">
            <a:spAutoFit/>
          </a:bodyPr>
          <a:lstStyle/>
          <a:p>
            <a:r>
              <a:rPr lang="en-US" sz="2800" dirty="0" smtClean="0"/>
              <a:t>Locus “Olur15”</a:t>
            </a:r>
          </a:p>
        </p:txBody>
      </p:sp>
    </p:spTree>
    <p:extLst>
      <p:ext uri="{BB962C8B-B14F-4D97-AF65-F5344CB8AC3E}">
        <p14:creationId xmlns:p14="http://schemas.microsoft.com/office/powerpoint/2010/main" val="2396967207"/>
      </p:ext>
    </p:extLst>
  </p:cSld>
  <p:clrMapOvr>
    <a:masterClrMapping/>
  </p:clrMapOvr>
  <p:timing>
    <p:tnLst>
      <p:par>
        <p:cTn xmlns:p14="http://schemas.microsoft.com/office/powerpoint/2010/mai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22063"/>
            <a:ext cx="8673538" cy="626824"/>
          </a:xfrm>
        </p:spPr>
        <p:txBody>
          <a:bodyPr>
            <a:noAutofit/>
          </a:bodyPr>
          <a:lstStyle/>
          <a:p>
            <a:r>
              <a:rPr lang="en-US" sz="3400" i="1" dirty="0" smtClean="0">
                <a:latin typeface="Century Gothic"/>
                <a:cs typeface="Century Gothic"/>
              </a:rPr>
              <a:t>2016 Hatchery vs. Wild </a:t>
            </a:r>
            <a:endParaRPr lang="en-US" sz="3400" i="1" dirty="0">
              <a:latin typeface="Century Gothic"/>
              <a:cs typeface="Century Gothic"/>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4919" r="8076"/>
          <a:stretch/>
        </p:blipFill>
        <p:spPr>
          <a:xfrm>
            <a:off x="0" y="655407"/>
            <a:ext cx="9144000" cy="6195479"/>
          </a:xfrm>
          <a:prstGeom prst="rect">
            <a:avLst/>
          </a:prstGeom>
        </p:spPr>
      </p:pic>
      <p:sp>
        <p:nvSpPr>
          <p:cNvPr id="10" name="Rectangle 9"/>
          <p:cNvSpPr/>
          <p:nvPr/>
        </p:nvSpPr>
        <p:spPr>
          <a:xfrm>
            <a:off x="8315259" y="954443"/>
            <a:ext cx="828741" cy="13985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66705" y="146127"/>
            <a:ext cx="2670137" cy="707886"/>
          </a:xfrm>
          <a:prstGeom prst="rect">
            <a:avLst/>
          </a:prstGeom>
          <a:noFill/>
        </p:spPr>
        <p:txBody>
          <a:bodyPr wrap="square" rtlCol="0">
            <a:spAutoFit/>
          </a:bodyPr>
          <a:lstStyle/>
          <a:p>
            <a:r>
              <a:rPr lang="en-US" sz="2000" dirty="0" smtClean="0">
                <a:solidFill>
                  <a:srgbClr val="FF6600"/>
                </a:solidFill>
              </a:rPr>
              <a:t>Orange = Wild</a:t>
            </a:r>
          </a:p>
          <a:p>
            <a:r>
              <a:rPr lang="en-US" sz="2000" dirty="0" smtClean="0">
                <a:solidFill>
                  <a:srgbClr val="008000"/>
                </a:solidFill>
              </a:rPr>
              <a:t>Green = Hatchery F1 </a:t>
            </a:r>
            <a:endParaRPr lang="en-US" sz="2000" dirty="0">
              <a:solidFill>
                <a:srgbClr val="008000"/>
              </a:solidFill>
            </a:endParaRPr>
          </a:p>
        </p:txBody>
      </p:sp>
      <p:sp>
        <p:nvSpPr>
          <p:cNvPr id="12" name="Rectangle 11"/>
          <p:cNvSpPr/>
          <p:nvPr/>
        </p:nvSpPr>
        <p:spPr>
          <a:xfrm>
            <a:off x="3663298" y="769833"/>
            <a:ext cx="1660696" cy="707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027185" y="954443"/>
            <a:ext cx="2784107" cy="523220"/>
          </a:xfrm>
          <a:prstGeom prst="rect">
            <a:avLst/>
          </a:prstGeom>
          <a:noFill/>
        </p:spPr>
        <p:txBody>
          <a:bodyPr wrap="square" rtlCol="0">
            <a:spAutoFit/>
          </a:bodyPr>
          <a:lstStyle/>
          <a:p>
            <a:r>
              <a:rPr lang="en-US" sz="2800" dirty="0" smtClean="0"/>
              <a:t>Locus “Olur19”</a:t>
            </a:r>
          </a:p>
        </p:txBody>
      </p:sp>
    </p:spTree>
    <p:extLst>
      <p:ext uri="{BB962C8B-B14F-4D97-AF65-F5344CB8AC3E}">
        <p14:creationId xmlns:p14="http://schemas.microsoft.com/office/powerpoint/2010/main" val="4202193793"/>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360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265669" y="5741734"/>
            <a:ext cx="5665978" cy="954107"/>
          </a:xfrm>
          <a:prstGeom prst="rect">
            <a:avLst/>
          </a:prstGeom>
          <a:noFill/>
        </p:spPr>
        <p:txBody>
          <a:bodyPr wrap="square" rtlCol="0">
            <a:spAutoFit/>
          </a:bodyPr>
          <a:lstStyle/>
          <a:p>
            <a:r>
              <a:rPr lang="en-US" sz="2800" dirty="0" smtClean="0">
                <a:latin typeface="Century Gothic"/>
                <a:cs typeface="Century Gothic"/>
              </a:rPr>
              <a:t>Olympia oyster</a:t>
            </a:r>
          </a:p>
          <a:p>
            <a:r>
              <a:rPr lang="en-US" sz="2800" i="1" dirty="0" smtClean="0">
                <a:latin typeface="Century Gothic"/>
                <a:cs typeface="Century Gothic"/>
              </a:rPr>
              <a:t>Ostrea lurida</a:t>
            </a:r>
            <a:endParaRPr lang="en-US" sz="2800" i="1" dirty="0">
              <a:latin typeface="Century Gothic"/>
              <a:cs typeface="Century Gothic"/>
            </a:endParaRPr>
          </a:p>
        </p:txBody>
      </p:sp>
    </p:spTree>
    <p:extLst>
      <p:ext uri="{BB962C8B-B14F-4D97-AF65-F5344CB8AC3E}">
        <p14:creationId xmlns:p14="http://schemas.microsoft.com/office/powerpoint/2010/main" val="3793829117"/>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12963" b="12963"/>
          <a:stretch>
            <a:fillRect/>
          </a:stretch>
        </p:blipFill>
        <p:spPr>
          <a:xfrm>
            <a:off x="239484" y="432766"/>
            <a:ext cx="8682722" cy="5145317"/>
          </a:xfrm>
        </p:spPr>
      </p:pic>
      <p:sp>
        <p:nvSpPr>
          <p:cNvPr id="6" name="TextBox 5"/>
          <p:cNvSpPr txBox="1"/>
          <p:nvPr/>
        </p:nvSpPr>
        <p:spPr>
          <a:xfrm>
            <a:off x="239484" y="5780296"/>
            <a:ext cx="8682722" cy="954107"/>
          </a:xfrm>
          <a:prstGeom prst="rect">
            <a:avLst/>
          </a:prstGeom>
          <a:noFill/>
        </p:spPr>
        <p:txBody>
          <a:bodyPr wrap="square" rtlCol="0">
            <a:spAutoFit/>
          </a:bodyPr>
          <a:lstStyle/>
          <a:p>
            <a:r>
              <a:rPr lang="en-US" sz="2400" dirty="0" smtClean="0">
                <a:latin typeface="Century Gothic"/>
                <a:cs typeface="Century Gothic"/>
              </a:rPr>
              <a:t>September, 1910, Brenner Oyster Company in Totten Inlet </a:t>
            </a:r>
          </a:p>
          <a:p>
            <a:endParaRPr lang="en-US" sz="1600" dirty="0" smtClean="0">
              <a:latin typeface="Century Gothic"/>
              <a:cs typeface="Century Gothic"/>
            </a:endParaRPr>
          </a:p>
          <a:p>
            <a:r>
              <a:rPr lang="en-US" sz="1600" i="1" dirty="0" smtClean="0">
                <a:latin typeface="Century Gothic"/>
                <a:cs typeface="Century Gothic"/>
              </a:rPr>
              <a:t>Washington </a:t>
            </a:r>
            <a:r>
              <a:rPr lang="en-US" sz="1600" i="1" dirty="0" smtClean="0">
                <a:latin typeface="Century Gothic"/>
                <a:cs typeface="Century Gothic"/>
              </a:rPr>
              <a:t>State Historic Society</a:t>
            </a:r>
            <a:r>
              <a:rPr lang="en-US" sz="1600" dirty="0" smtClean="0">
                <a:latin typeface="Century Gothic"/>
                <a:cs typeface="Century Gothic"/>
              </a:rPr>
              <a:t> </a:t>
            </a:r>
            <a:endParaRPr lang="en-US" sz="1600" dirty="0">
              <a:latin typeface="Century Gothic"/>
              <a:cs typeface="Century Gothic"/>
            </a:endParaRPr>
          </a:p>
        </p:txBody>
      </p:sp>
    </p:spTree>
    <p:extLst>
      <p:ext uri="{BB962C8B-B14F-4D97-AF65-F5344CB8AC3E}">
        <p14:creationId xmlns:p14="http://schemas.microsoft.com/office/powerpoint/2010/main" val="41121718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a:blip r:embed="rId3"/>
          <a:stretch>
            <a:fillRect/>
          </a:stretch>
        </p:blipFill>
        <p:spPr>
          <a:xfrm>
            <a:off x="762002" y="1098056"/>
            <a:ext cx="7455647" cy="5351051"/>
          </a:xfrm>
          <a:prstGeom prst="rect">
            <a:avLst/>
          </a:prstGeom>
          <a:ln>
            <a:noFill/>
          </a:ln>
        </p:spPr>
      </p:pic>
      <p:sp>
        <p:nvSpPr>
          <p:cNvPr id="5" name="TextBox 4"/>
          <p:cNvSpPr txBox="1"/>
          <p:nvPr/>
        </p:nvSpPr>
        <p:spPr>
          <a:xfrm>
            <a:off x="265669" y="6344521"/>
            <a:ext cx="4672946" cy="338554"/>
          </a:xfrm>
          <a:prstGeom prst="rect">
            <a:avLst/>
          </a:prstGeom>
          <a:noFill/>
        </p:spPr>
        <p:txBody>
          <a:bodyPr wrap="square" rtlCol="0">
            <a:spAutoFit/>
          </a:bodyPr>
          <a:lstStyle/>
          <a:p>
            <a:r>
              <a:rPr lang="en-US" sz="1600" i="1" dirty="0" smtClean="0">
                <a:latin typeface="Century Gothic"/>
                <a:cs typeface="Century Gothic"/>
              </a:rPr>
              <a:t>White, </a:t>
            </a:r>
            <a:r>
              <a:rPr lang="en-US" sz="1600" i="1" dirty="0" err="1" smtClean="0">
                <a:latin typeface="Century Gothic"/>
                <a:cs typeface="Century Gothic"/>
              </a:rPr>
              <a:t>Ruesink</a:t>
            </a:r>
            <a:r>
              <a:rPr lang="en-US" sz="1600" i="1" dirty="0" smtClean="0">
                <a:latin typeface="Century Gothic"/>
                <a:cs typeface="Century Gothic"/>
              </a:rPr>
              <a:t> &amp; Trimble, 2009</a:t>
            </a:r>
            <a:endParaRPr lang="en-US" sz="1600" i="1" dirty="0">
              <a:latin typeface="Century Gothic"/>
              <a:cs typeface="Century Gothic"/>
            </a:endParaRPr>
          </a:p>
        </p:txBody>
      </p:sp>
      <p:sp>
        <p:nvSpPr>
          <p:cNvPr id="8" name="TextBox 7"/>
          <p:cNvSpPr txBox="1"/>
          <p:nvPr/>
        </p:nvSpPr>
        <p:spPr>
          <a:xfrm>
            <a:off x="340373" y="344797"/>
            <a:ext cx="8878331" cy="446276"/>
          </a:xfrm>
          <a:prstGeom prst="rect">
            <a:avLst/>
          </a:prstGeom>
          <a:noFill/>
        </p:spPr>
        <p:txBody>
          <a:bodyPr wrap="square" rtlCol="0">
            <a:spAutoFit/>
          </a:bodyPr>
          <a:lstStyle/>
          <a:p>
            <a:r>
              <a:rPr lang="en-US" sz="2300" b="1" dirty="0" smtClean="0">
                <a:solidFill>
                  <a:schemeClr val="accent2">
                    <a:lumMod val="75000"/>
                  </a:schemeClr>
                </a:solidFill>
                <a:latin typeface="Century Gothic"/>
                <a:cs typeface="Century Gothic"/>
              </a:rPr>
              <a:t>Olympia oyster populations declined </a:t>
            </a:r>
            <a:r>
              <a:rPr lang="en-US" sz="2300" b="1" dirty="0" smtClean="0">
                <a:solidFill>
                  <a:schemeClr val="accent2">
                    <a:lumMod val="75000"/>
                  </a:schemeClr>
                </a:solidFill>
                <a:latin typeface="Century Gothic"/>
                <a:cs typeface="Century Gothic"/>
              </a:rPr>
              <a:t>rapidly in early 1900’s</a:t>
            </a:r>
            <a:endParaRPr lang="en-US" sz="2300" b="1" dirty="0">
              <a:solidFill>
                <a:schemeClr val="accent2">
                  <a:lumMod val="75000"/>
                </a:schemeClr>
              </a:solidFill>
              <a:latin typeface="Century Gothic"/>
              <a:cs typeface="Century Gothic"/>
            </a:endParaRPr>
          </a:p>
        </p:txBody>
      </p:sp>
    </p:spTree>
    <p:extLst>
      <p:ext uri="{BB962C8B-B14F-4D97-AF65-F5344CB8AC3E}">
        <p14:creationId xmlns:p14="http://schemas.microsoft.com/office/powerpoint/2010/main" val="3603511858"/>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352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3" name="Subtitle 2"/>
          <p:cNvSpPr txBox="1">
            <a:spLocks/>
          </p:cNvSpPr>
          <p:nvPr/>
        </p:nvSpPr>
        <p:spPr>
          <a:xfrm>
            <a:off x="581213" y="2286001"/>
            <a:ext cx="7875492" cy="3496234"/>
          </a:xfrm>
          <a:prstGeom prst="rect">
            <a:avLst/>
          </a:prstGeom>
          <a:solidFill>
            <a:srgbClr val="DEECEF"/>
          </a:solidFill>
          <a:ln>
            <a:solidFill>
              <a:schemeClr val="accent2"/>
            </a:solidFill>
          </a:ln>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747713" indent="-523875">
              <a:spcBef>
                <a:spcPts val="1200"/>
              </a:spcBef>
              <a:buFont typeface="+mj-lt"/>
              <a:buAutoNum type="arabicPeriod"/>
            </a:pPr>
            <a:endParaRPr lang="en-US" sz="900" dirty="0" smtClean="0">
              <a:latin typeface="Century Gothic"/>
              <a:cs typeface="Century Gothic"/>
            </a:endParaRPr>
          </a:p>
          <a:p>
            <a:pPr marL="747713" indent="-523875">
              <a:spcBef>
                <a:spcPts val="1200"/>
              </a:spcBef>
              <a:buFont typeface="+mj-lt"/>
              <a:buAutoNum type="arabicPeriod"/>
            </a:pPr>
            <a:r>
              <a:rPr lang="en-US" sz="3000" dirty="0" smtClean="0">
                <a:latin typeface="Century Gothic"/>
                <a:cs typeface="Century Gothic"/>
              </a:rPr>
              <a:t>Restrict harvest, shoreline development</a:t>
            </a:r>
          </a:p>
          <a:p>
            <a:pPr marL="747713" indent="-523875">
              <a:spcBef>
                <a:spcPts val="1200"/>
              </a:spcBef>
              <a:buFont typeface="+mj-lt"/>
              <a:buAutoNum type="arabicPeriod"/>
            </a:pPr>
            <a:r>
              <a:rPr lang="en-US" sz="3000" dirty="0" smtClean="0">
                <a:latin typeface="Century Gothic"/>
                <a:cs typeface="Century Gothic"/>
              </a:rPr>
              <a:t>Enhance natural recruitment</a:t>
            </a:r>
          </a:p>
          <a:p>
            <a:pPr marL="747713" indent="-523875">
              <a:spcBef>
                <a:spcPts val="1200"/>
              </a:spcBef>
              <a:buFont typeface="+mj-lt"/>
              <a:buAutoNum type="arabicPeriod"/>
            </a:pPr>
            <a:r>
              <a:rPr lang="en-US" sz="3000" dirty="0" smtClean="0">
                <a:latin typeface="Century Gothic"/>
                <a:cs typeface="Century Gothic"/>
              </a:rPr>
              <a:t>Collect oysters at healthy site, transfer to restoration site </a:t>
            </a:r>
          </a:p>
          <a:p>
            <a:pPr marL="747713" indent="-523875">
              <a:spcBef>
                <a:spcPts val="1200"/>
              </a:spcBef>
              <a:spcAft>
                <a:spcPts val="1200"/>
              </a:spcAft>
              <a:buFont typeface="+mj-lt"/>
              <a:buAutoNum type="arabicPeriod"/>
            </a:pPr>
            <a:r>
              <a:rPr lang="en-US" sz="3000" dirty="0" smtClean="0">
                <a:latin typeface="Century Gothic"/>
                <a:cs typeface="Century Gothic"/>
              </a:rPr>
              <a:t>Grow seed in hatchery, outplant </a:t>
            </a:r>
            <a:endParaRPr lang="en-US" sz="2600" dirty="0" smtClean="0">
              <a:latin typeface="Century Gothic"/>
              <a:cs typeface="Century Gothic"/>
            </a:endParaRPr>
          </a:p>
        </p:txBody>
      </p:sp>
      <p:sp>
        <p:nvSpPr>
          <p:cNvPr id="5" name="Subtitle 2"/>
          <p:cNvSpPr txBox="1">
            <a:spLocks/>
          </p:cNvSpPr>
          <p:nvPr/>
        </p:nvSpPr>
        <p:spPr>
          <a:xfrm>
            <a:off x="2076824" y="1329765"/>
            <a:ext cx="4900705" cy="688789"/>
          </a:xfrm>
          <a:prstGeom prst="rect">
            <a:avLst/>
          </a:prstGeom>
          <a:solidFill>
            <a:srgbClr val="DEECEF"/>
          </a:solidFill>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3300" b="1" dirty="0">
                <a:latin typeface="Century Gothic"/>
                <a:cs typeface="Century Gothic"/>
              </a:rPr>
              <a:t>Restoration </a:t>
            </a:r>
            <a:r>
              <a:rPr lang="en-US" sz="3300" b="1" dirty="0" smtClean="0">
                <a:latin typeface="Century Gothic"/>
                <a:cs typeface="Century Gothic"/>
              </a:rPr>
              <a:t>Strategies</a:t>
            </a:r>
            <a:endParaRPr lang="en-US" sz="2800" dirty="0" smtClean="0">
              <a:latin typeface="Century Gothic"/>
              <a:cs typeface="Century Gothic"/>
            </a:endParaRPr>
          </a:p>
          <a:p>
            <a:endParaRPr lang="en-US" sz="2000" dirty="0">
              <a:latin typeface="Century Gothic"/>
              <a:cs typeface="Century Gothic"/>
            </a:endParaRPr>
          </a:p>
        </p:txBody>
      </p:sp>
    </p:spTree>
    <p:extLst>
      <p:ext uri="{BB962C8B-B14F-4D97-AF65-F5344CB8AC3E}">
        <p14:creationId xmlns:p14="http://schemas.microsoft.com/office/powerpoint/2010/main" val="2046702975"/>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352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Subtitle 2"/>
          <p:cNvSpPr txBox="1">
            <a:spLocks/>
          </p:cNvSpPr>
          <p:nvPr/>
        </p:nvSpPr>
        <p:spPr>
          <a:xfrm>
            <a:off x="2076824" y="1329765"/>
            <a:ext cx="4900705" cy="688789"/>
          </a:xfrm>
          <a:prstGeom prst="rect">
            <a:avLst/>
          </a:prstGeom>
          <a:solidFill>
            <a:srgbClr val="DEECEF"/>
          </a:solidFill>
        </p:spPr>
        <p:txBody>
          <a:bodyPr vert="horz" lIns="91440" tIns="45720" rIns="91440" bIns="45720" rtlCol="0">
            <a:normAutofit/>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3300" b="1" dirty="0">
                <a:latin typeface="Century Gothic"/>
                <a:cs typeface="Century Gothic"/>
              </a:rPr>
              <a:t>Restoration </a:t>
            </a:r>
            <a:r>
              <a:rPr lang="en-US" sz="3300" b="1" dirty="0" smtClean="0">
                <a:latin typeface="Century Gothic"/>
                <a:cs typeface="Century Gothic"/>
              </a:rPr>
              <a:t>Strategies</a:t>
            </a:r>
            <a:endParaRPr lang="en-US" sz="2800" dirty="0" smtClean="0">
              <a:latin typeface="Century Gothic"/>
              <a:cs typeface="Century Gothic"/>
            </a:endParaRPr>
          </a:p>
          <a:p>
            <a:endParaRPr lang="en-US" sz="2000" dirty="0">
              <a:latin typeface="Century Gothic"/>
              <a:cs typeface="Century Gothic"/>
            </a:endParaRPr>
          </a:p>
        </p:txBody>
      </p:sp>
      <p:sp>
        <p:nvSpPr>
          <p:cNvPr id="7" name="Subtitle 2"/>
          <p:cNvSpPr txBox="1">
            <a:spLocks/>
          </p:cNvSpPr>
          <p:nvPr/>
        </p:nvSpPr>
        <p:spPr>
          <a:xfrm>
            <a:off x="581213" y="2286001"/>
            <a:ext cx="7875492" cy="3496234"/>
          </a:xfrm>
          <a:prstGeom prst="rect">
            <a:avLst/>
          </a:prstGeom>
          <a:solidFill>
            <a:srgbClr val="DEECEF"/>
          </a:solidFill>
          <a:ln>
            <a:solidFill>
              <a:schemeClr val="accent2"/>
            </a:solidFill>
          </a:ln>
        </p:spPr>
        <p:txBody>
          <a:bodyPr vert="horz" lIns="91440" tIns="45720" rIns="91440" bIns="45720" rtlCol="0">
            <a:normAutofit lnSpcReduction="1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747713" indent="-523875">
              <a:spcBef>
                <a:spcPts val="1200"/>
              </a:spcBef>
              <a:buFont typeface="+mj-lt"/>
              <a:buAutoNum type="arabicPeriod"/>
            </a:pPr>
            <a:endParaRPr lang="en-US" sz="900" dirty="0" smtClean="0">
              <a:latin typeface="Century Gothic"/>
              <a:cs typeface="Century Gothic"/>
            </a:endParaRPr>
          </a:p>
          <a:p>
            <a:pPr marL="747713" indent="-523875">
              <a:spcBef>
                <a:spcPts val="1200"/>
              </a:spcBef>
              <a:buFont typeface="+mj-lt"/>
              <a:buAutoNum type="arabicPeriod"/>
            </a:pPr>
            <a:r>
              <a:rPr lang="en-US" sz="3000" dirty="0" smtClean="0">
                <a:latin typeface="Century Gothic"/>
                <a:cs typeface="Century Gothic"/>
              </a:rPr>
              <a:t>Restrict harvest, shoreline development</a:t>
            </a:r>
          </a:p>
          <a:p>
            <a:pPr marL="747713" indent="-523875">
              <a:spcBef>
                <a:spcPts val="1200"/>
              </a:spcBef>
              <a:buFont typeface="+mj-lt"/>
              <a:buAutoNum type="arabicPeriod"/>
            </a:pPr>
            <a:r>
              <a:rPr lang="en-US" sz="3000" dirty="0" smtClean="0">
                <a:latin typeface="Century Gothic"/>
                <a:cs typeface="Century Gothic"/>
              </a:rPr>
              <a:t>Enhance natural recruitment</a:t>
            </a:r>
          </a:p>
          <a:p>
            <a:pPr marL="747713" indent="-523875">
              <a:spcBef>
                <a:spcPts val="1200"/>
              </a:spcBef>
              <a:buFont typeface="+mj-lt"/>
              <a:buAutoNum type="arabicPeriod"/>
            </a:pPr>
            <a:r>
              <a:rPr lang="en-US" sz="3000" dirty="0" smtClean="0">
                <a:latin typeface="Century Gothic"/>
                <a:cs typeface="Century Gothic"/>
              </a:rPr>
              <a:t>Collect oysters at healthy site, transfer to restoration site </a:t>
            </a:r>
          </a:p>
          <a:p>
            <a:pPr marL="747713" indent="-523875">
              <a:spcBef>
                <a:spcPts val="1200"/>
              </a:spcBef>
              <a:spcAft>
                <a:spcPts val="1200"/>
              </a:spcAft>
              <a:buFont typeface="+mj-lt"/>
              <a:buAutoNum type="arabicPeriod"/>
            </a:pPr>
            <a:r>
              <a:rPr lang="en-US" sz="3000" dirty="0" smtClean="0">
                <a:solidFill>
                  <a:schemeClr val="accent2"/>
                </a:solidFill>
                <a:latin typeface="Century Gothic"/>
                <a:cs typeface="Century Gothic"/>
              </a:rPr>
              <a:t>Grow seed in hatchery, outplant </a:t>
            </a:r>
            <a:endParaRPr lang="en-US" sz="2600" dirty="0" smtClean="0">
              <a:solidFill>
                <a:schemeClr val="accent2"/>
              </a:solidFill>
              <a:latin typeface="Century Gothic"/>
              <a:cs typeface="Century Gothic"/>
            </a:endParaRPr>
          </a:p>
        </p:txBody>
      </p:sp>
      <p:sp>
        <p:nvSpPr>
          <p:cNvPr id="6" name="Rectangle 5"/>
          <p:cNvSpPr/>
          <p:nvPr/>
        </p:nvSpPr>
        <p:spPr>
          <a:xfrm>
            <a:off x="685800" y="4990351"/>
            <a:ext cx="7218081" cy="657413"/>
          </a:xfrm>
          <a:prstGeom prst="rect">
            <a:avLst/>
          </a:prstGeom>
          <a:noFill/>
          <a:ln w="57150" cmpd="sng">
            <a:solidFill>
              <a:srgbClr val="297F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48751392"/>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3"/>
          <a:srcRect l="25327" r="21568" b="13801"/>
          <a:stretch/>
        </p:blipFill>
        <p:spPr>
          <a:xfrm>
            <a:off x="3854822" y="1394747"/>
            <a:ext cx="4855883" cy="4790892"/>
          </a:xfrm>
          <a:prstGeom prst="rect">
            <a:avLst/>
          </a:prstGeom>
        </p:spPr>
      </p:pic>
      <p:sp>
        <p:nvSpPr>
          <p:cNvPr id="6" name="TextBox 5"/>
          <p:cNvSpPr txBox="1"/>
          <p:nvPr/>
        </p:nvSpPr>
        <p:spPr>
          <a:xfrm>
            <a:off x="265668" y="6332016"/>
            <a:ext cx="8519744" cy="338554"/>
          </a:xfrm>
          <a:prstGeom prst="rect">
            <a:avLst/>
          </a:prstGeom>
          <a:noFill/>
        </p:spPr>
        <p:txBody>
          <a:bodyPr wrap="square" rtlCol="0">
            <a:spAutoFit/>
          </a:bodyPr>
          <a:lstStyle/>
          <a:p>
            <a:r>
              <a:rPr lang="en-US" sz="1600" i="1" dirty="0" smtClean="0">
                <a:latin typeface="Century Gothic"/>
                <a:cs typeface="Century Gothic"/>
              </a:rPr>
              <a:t>Peabody &amp; Davis, Puget Sound Restoration Fund, 2015</a:t>
            </a:r>
            <a:endParaRPr lang="en-US" sz="1600" i="1" dirty="0">
              <a:latin typeface="Century Gothic"/>
              <a:cs typeface="Century Gothic"/>
            </a:endParaRPr>
          </a:p>
        </p:txBody>
      </p:sp>
      <p:pic>
        <p:nvPicPr>
          <p:cNvPr id="5" name="Picture 4" descr="OlympiaOyster-FieldGuide-FinalPSRF2015 (dragged).pdf"/>
          <p:cNvPicPr>
            <a:picLocks noChangeAspect="1"/>
          </p:cNvPicPr>
          <p:nvPr/>
        </p:nvPicPr>
        <p:blipFill rotWithShape="1">
          <a:blip r:embed="rId4">
            <a:extLst>
              <a:ext uri="{28A0092B-C50C-407E-A947-70E740481C1C}">
                <a14:useLocalDpi xmlns:a14="http://schemas.microsoft.com/office/drawing/2010/main" val="0"/>
              </a:ext>
            </a:extLst>
          </a:blip>
          <a:srcRect l="10811" t="6386" r="46918" b="7626"/>
          <a:stretch/>
        </p:blipFill>
        <p:spPr>
          <a:xfrm>
            <a:off x="463176" y="627526"/>
            <a:ext cx="3645648" cy="5667745"/>
          </a:xfrm>
          <a:prstGeom prst="rect">
            <a:avLst/>
          </a:prstGeom>
        </p:spPr>
      </p:pic>
      <p:sp>
        <p:nvSpPr>
          <p:cNvPr id="3" name="Rectangle 2"/>
          <p:cNvSpPr/>
          <p:nvPr/>
        </p:nvSpPr>
        <p:spPr>
          <a:xfrm>
            <a:off x="5319059" y="1733165"/>
            <a:ext cx="687294" cy="881530"/>
          </a:xfrm>
          <a:prstGeom prst="rect">
            <a:avLst/>
          </a:prstGeom>
          <a:noFill/>
          <a:ln w="38100" cmpd="sng">
            <a:solidFill>
              <a:srgbClr val="297FD5"/>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cxnSp>
        <p:nvCxnSpPr>
          <p:cNvPr id="8" name="Straight Connector 7"/>
          <p:cNvCxnSpPr>
            <a:stCxn id="3" idx="1"/>
            <a:endCxn id="12" idx="3"/>
          </p:cNvCxnSpPr>
          <p:nvPr/>
        </p:nvCxnSpPr>
        <p:spPr>
          <a:xfrm flipH="1">
            <a:off x="4108824" y="2173930"/>
            <a:ext cx="1210235" cy="1287468"/>
          </a:xfrm>
          <a:prstGeom prst="line">
            <a:avLst/>
          </a:prstGeom>
          <a:ln w="38100" cmpd="sng">
            <a:solidFill>
              <a:srgbClr val="297FD5"/>
            </a:solidFill>
          </a:ln>
        </p:spPr>
        <p:style>
          <a:lnRef idx="2">
            <a:schemeClr val="accent1"/>
          </a:lnRef>
          <a:fillRef idx="0">
            <a:schemeClr val="accent1"/>
          </a:fillRef>
          <a:effectRef idx="1">
            <a:schemeClr val="accent1"/>
          </a:effectRef>
          <a:fontRef idx="minor">
            <a:schemeClr val="tx1"/>
          </a:fontRef>
        </p:style>
      </p:cxnSp>
      <p:sp>
        <p:nvSpPr>
          <p:cNvPr id="12" name="Rectangle 11"/>
          <p:cNvSpPr/>
          <p:nvPr/>
        </p:nvSpPr>
        <p:spPr>
          <a:xfrm>
            <a:off x="466164" y="627525"/>
            <a:ext cx="3642660" cy="5667745"/>
          </a:xfrm>
          <a:prstGeom prst="rect">
            <a:avLst/>
          </a:prstGeom>
          <a:noFill/>
          <a:ln w="114300" cmpd="sng">
            <a:solidFill>
              <a:schemeClr val="accent2"/>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ln>
                <a:solidFill>
                  <a:schemeClr val="accent2"/>
                </a:solidFill>
              </a:ln>
            </a:endParaRPr>
          </a:p>
        </p:txBody>
      </p:sp>
      <p:sp>
        <p:nvSpPr>
          <p:cNvPr id="13" name="Subtitle 2"/>
          <p:cNvSpPr txBox="1">
            <a:spLocks/>
          </p:cNvSpPr>
          <p:nvPr/>
        </p:nvSpPr>
        <p:spPr>
          <a:xfrm>
            <a:off x="4228355" y="702216"/>
            <a:ext cx="4676588" cy="688789"/>
          </a:xfrm>
          <a:prstGeom prst="rect">
            <a:avLst/>
          </a:prstGeom>
          <a:solidFill>
            <a:srgbClr val="FFFFFF"/>
          </a:solidFill>
        </p:spPr>
        <p:txBody>
          <a:bodyPr vert="horz" lIns="91440" tIns="45720" rIns="91440" bIns="45720" rtlCol="0">
            <a:normAutofit fontScale="62500" lnSpcReduction="20000"/>
          </a:bodyPr>
          <a:lst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a:lstStyle>
          <a:p>
            <a:pPr marL="0" indent="0" algn="ctr">
              <a:buNone/>
            </a:pPr>
            <a:r>
              <a:rPr lang="en-US" sz="3300" b="1" dirty="0" smtClean="0">
                <a:latin typeface="Century Gothic"/>
                <a:cs typeface="Century Gothic"/>
              </a:rPr>
              <a:t>Puget Sound has the only Olympia oyster restoration hatchery</a:t>
            </a:r>
            <a:endParaRPr lang="en-US" sz="2800" dirty="0" smtClean="0">
              <a:latin typeface="Century Gothic"/>
              <a:cs typeface="Century Gothic"/>
            </a:endParaRPr>
          </a:p>
          <a:p>
            <a:endParaRPr lang="en-US" sz="2000" dirty="0">
              <a:latin typeface="Century Gothic"/>
              <a:cs typeface="Century Gothic"/>
            </a:endParaRPr>
          </a:p>
        </p:txBody>
      </p:sp>
    </p:spTree>
    <p:extLst>
      <p:ext uri="{BB962C8B-B14F-4D97-AF65-F5344CB8AC3E}">
        <p14:creationId xmlns:p14="http://schemas.microsoft.com/office/powerpoint/2010/main" val="2109694154"/>
      </p:ext>
    </p:extLst>
  </p:cSld>
  <p:clrMapOvr>
    <a:masterClrMapping/>
  </p:clrMapOvr>
  <p:timing>
    <p:tnLst>
      <p:par>
        <p:cTn xmlns:p14="http://schemas.microsoft.com/office/powerpoint/2010/mai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11638</TotalTime>
  <Words>2069</Words>
  <Application>Microsoft Macintosh PowerPoint</Application>
  <PresentationFormat>On-screen Show (4:3)</PresentationFormat>
  <Paragraphs>296</Paragraphs>
  <Slides>31</Slides>
  <Notes>30</Notes>
  <HiddenSlides>0</HiddenSlides>
  <MMClips>0</MMClips>
  <ScaleCrop>false</ScaleCrop>
  <HeadingPairs>
    <vt:vector size="4" baseType="variant">
      <vt:variant>
        <vt:lpstr>Theme</vt:lpstr>
      </vt:variant>
      <vt:variant>
        <vt:i4>1</vt:i4>
      </vt:variant>
      <vt:variant>
        <vt:lpstr>Slide Titles</vt:lpstr>
      </vt:variant>
      <vt:variant>
        <vt:i4>31</vt:i4>
      </vt:variant>
    </vt:vector>
  </HeadingPairs>
  <TitlesOfParts>
    <vt:vector size="32" baseType="lpstr">
      <vt:lpstr>Clarity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Question</vt:lpstr>
      <vt:lpstr>Breeding method A</vt:lpstr>
      <vt:lpstr>Breeding method B</vt:lpstr>
      <vt:lpstr>Hypothetical Wild vs. Hatchery  less diversity compared to wild</vt:lpstr>
      <vt:lpstr>Hypothetical Wild vs. Hatchery (F1) all siblings</vt:lpstr>
      <vt:lpstr>2014 “Bucket”  Wild vs. Hatchery (F1)</vt:lpstr>
      <vt:lpstr>Microsatellites informed breeding methods</vt:lpstr>
      <vt:lpstr>2016 “Mass Volitional” Wild vs. Hatchery (F1)</vt:lpstr>
      <vt:lpstr>Microsatellites informed breeding methods</vt:lpstr>
      <vt:lpstr>PowerPoint Presentation</vt:lpstr>
      <vt:lpstr>PowerPoint Presentation</vt:lpstr>
      <vt:lpstr>BONEYARD</vt:lpstr>
      <vt:lpstr>Larvae brooded to pediveliger stage</vt:lpstr>
      <vt:lpstr>PowerPoint Presentation</vt:lpstr>
      <vt:lpstr>PowerPoint Presentation</vt:lpstr>
      <vt:lpstr>Microsatellites informed breeding methods</vt:lpstr>
      <vt:lpstr>2016 Hatchery vs. Wild </vt:lpstr>
      <vt:lpstr>2016 Hatchery vs. Wild </vt:lpstr>
      <vt:lpstr>2016 Hatchery vs. Wild </vt:lpstr>
      <vt:lpstr>2016 Hatchery vs. Wild </vt:lpstr>
      <vt:lpstr>2016 Hatchery vs. Wild </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characterization of hatchery-produced Ostrea lurida in Puget Sound, WA</dc:title>
  <dc:creator>Laura Spencer</dc:creator>
  <cp:lastModifiedBy>Laura Spencer</cp:lastModifiedBy>
  <cp:revision>197</cp:revision>
  <dcterms:created xsi:type="dcterms:W3CDTF">2018-01-23T08:08:15Z</dcterms:created>
  <dcterms:modified xsi:type="dcterms:W3CDTF">2018-02-21T02:20:22Z</dcterms:modified>
</cp:coreProperties>
</file>